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5" r:id="rId4"/>
    <p:sldId id="300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5" r:id="rId16"/>
    <p:sldId id="298" r:id="rId17"/>
    <p:sldId id="299" r:id="rId18"/>
    <p:sldId id="278" r:id="rId19"/>
    <p:sldId id="302" r:id="rId20"/>
    <p:sldId id="279" r:id="rId21"/>
    <p:sldId id="280" r:id="rId22"/>
    <p:sldId id="281" r:id="rId23"/>
    <p:sldId id="297" r:id="rId24"/>
    <p:sldId id="301" r:id="rId25"/>
    <p:sldId id="282" r:id="rId26"/>
    <p:sldId id="283" r:id="rId27"/>
    <p:sldId id="284" r:id="rId28"/>
    <p:sldId id="30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61" r:id="rId42"/>
  </p:sldIdLst>
  <p:sldSz cx="9144000" cy="5143500" type="screen16x9"/>
  <p:notesSz cx="6858000" cy="9144000"/>
  <p:defaultTextStyle>
    <a:lvl1pPr marL="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 autoAdjust="0"/>
    <p:restoredTop sz="87621" autoAdjust="0"/>
  </p:normalViewPr>
  <p:slideViewPr>
    <p:cSldViewPr>
      <p:cViewPr varScale="1">
        <p:scale>
          <a:sx n="106" d="100"/>
          <a:sy n="106" d="100"/>
        </p:scale>
        <p:origin x="-40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de-DE" sz="1200"/>
            </a:lvl1pPr>
            <a:extLst/>
          </a:lstStyle>
          <a:p>
            <a:fld id="{A8ADFD5B-A66C-449C-B6E8-FB716D07777D}" type="datetimeFigureOut">
              <a:rPr/>
              <a:pPr/>
              <a:t>30.6.2006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de-DE" sz="1200"/>
            </a:lvl1pPr>
            <a:extLst/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de-DE" sz="1200"/>
            </a:lvl1pPr>
            <a:extLst/>
          </a:lstStyle>
          <a:p>
            <a:fld id="{CA5D3BF3-D352-46FC-8343-31F56E6730EA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de-DE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lang="de-DE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de-DE" smtClean="0"/>
              <a:t>Formatvorlage des Untertitelmasters durch Klicken bearbeiten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lang="de-DE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de-DE">
                <a:solidFill>
                  <a:srgbClr val="FFFFFF"/>
                </a:solidFill>
              </a:rPr>
              <a:pPr algn="ctr"/>
              <a:t>06.06.2021</a:t>
            </a:fld>
            <a:endParaRPr kumimoji="0" lang="de-DE" sz="200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de-DE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de-DE">
                <a:solidFill>
                  <a:schemeClr val="tx2"/>
                </a:solidFill>
              </a:rPr>
              <a:pPr/>
              <a:t>‹Nr.›</a:t>
            </a:fld>
            <a:endParaRPr kumimoji="0" lang="de-DE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lang="de-DE" cap="all" baseline="0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lang="de-DE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de-DE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de-DE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de-DE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de-DE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lang="de-DE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de-DE"/>
              <a:t>Titelmasterformat durch Klicken bearbeiten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lang="de-DE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de-DE" sz="2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240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 lang="de-DE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de-D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de-DE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lang="de-DE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de-DE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rgbClr val="FFFFFF"/>
                </a:solidFill>
              </a:rPr>
              <a:pPr/>
              <a:t>‹Nr.›</a:t>
            </a:fld>
            <a:endParaRPr kumimoji="0"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 lang="de-DE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chemeClr val="tx2"/>
                </a:solidFill>
              </a:rPr>
              <a:pPr/>
              <a:t>‹Nr.›</a:t>
            </a:fld>
            <a:endParaRPr kumimoji="0" lang="de-DE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lang="de-DE" sz="4200" b="0"/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de-DE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de-DE">
                <a:solidFill>
                  <a:srgbClr val="FFFFFF"/>
                </a:solidFill>
              </a:rPr>
              <a:pPr/>
              <a:t>‹Nr.›</a:t>
            </a:fld>
            <a:endParaRPr kumimoji="0" lang="de-DE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de-DE" sz="1800"/>
            </a:lvl1pPr>
            <a:lvl2pPr eaLnBrk="1" latinLnBrk="0" hangingPunct="1">
              <a:buNone/>
              <a:defRPr kumimoji="0" lang="de-DE" sz="1200"/>
            </a:lvl2pPr>
            <a:lvl3pPr eaLnBrk="1" latinLnBrk="0" hangingPunct="1">
              <a:buNone/>
              <a:defRPr kumimoji="0" lang="de-DE" sz="1000"/>
            </a:lvl3pPr>
            <a:lvl4pPr eaLnBrk="1" latinLnBrk="0" hangingPunct="1">
              <a:buNone/>
              <a:defRPr kumimoji="0" lang="de-DE" sz="900"/>
            </a:lvl4pPr>
            <a:lvl5pPr eaLnBrk="1" latinLnBrk="0" hangingPunct="1">
              <a:buNone/>
              <a:defRPr kumimoji="0" lang="de-DE" sz="9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lang="de-DE"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de-DE" sz="1700"/>
            </a:lvl1pPr>
            <a:lvl2pPr eaLnBrk="1" latinLnBrk="0" hangingPunct="1">
              <a:buFontTx/>
              <a:buNone/>
              <a:defRPr kumimoji="0" lang="de-DE" sz="1200"/>
            </a:lvl2pPr>
            <a:lvl3pPr eaLnBrk="1" latinLnBrk="0" hangingPunct="1">
              <a:buFontTx/>
              <a:buNone/>
              <a:defRPr kumimoji="0" lang="de-DE" sz="1000"/>
            </a:lvl3pPr>
            <a:lvl4pPr eaLnBrk="1" latinLnBrk="0" hangingPunct="1">
              <a:buFontTx/>
              <a:buNone/>
              <a:defRPr kumimoji="0" lang="de-DE" sz="900"/>
            </a:lvl4pPr>
            <a:lvl5pPr eaLnBrk="1" latinLnBrk="0" hangingPunct="1">
              <a:buFontTx/>
              <a:buNone/>
              <a:defRPr kumimoji="0" lang="de-DE" sz="9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lang="de-DE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/>
              <a:pPr/>
              <a:t>30.6.2006</a:t>
            </a:fld>
            <a:endParaRPr kumimoji="0" lang="de-D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lang="de-DE" sz="2800"/>
            </a:lvl1pPr>
            <a:extLst/>
          </a:lstStyle>
          <a:p>
            <a:pPr algn="ctr"/>
            <a:fld id="{8F82E0A0-C266-4798-8C8F-B9F91E9DA37E}" type="slidenum">
              <a:rPr kumimoji="0" lang="de-DE" sz="28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lang="de-DE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/>
              <a:pPr/>
              <a:t>30.6.2006</a:t>
            </a:fld>
            <a:endParaRPr kumimoji="0" lang="de-DE"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de-DE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de-DE"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de-D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lang="de-DE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de-DE" sz="1400" b="1">
                <a:solidFill>
                  <a:srgbClr val="FFFFFF"/>
                </a:solidFill>
              </a:rPr>
              <a:pPr algn="ctr"/>
              <a:t>‹Nr.›</a:t>
            </a:fld>
            <a:endParaRPr kumimoji="0" lang="de-DE" sz="1400" b="1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de-DE" smtClean="0"/>
              <a:t>Titelmasterformat durch Klicken bearbeiten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de-DE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lang="de-DE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lang="de-DE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lang="de-DE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lang="de-DE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lang="de-DE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lang="de-DE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de-DE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4211960" y="1482080"/>
            <a:ext cx="4932040" cy="2313806"/>
          </a:xfrm>
        </p:spPr>
        <p:txBody>
          <a:bodyPr>
            <a:normAutofit/>
          </a:bodyPr>
          <a:lstStyle>
            <a:extLst/>
          </a:lstStyle>
          <a:p>
            <a:r>
              <a:rPr lang="de-DE" dirty="0" smtClean="0"/>
              <a:t>Körperform, </a:t>
            </a:r>
            <a:br>
              <a:rPr lang="de-DE" dirty="0" smtClean="0"/>
            </a:br>
            <a:r>
              <a:rPr lang="de-DE" dirty="0" smtClean="0"/>
              <a:t>Typ &amp; Bau Rassekaninchen</a:t>
            </a:r>
            <a:endParaRPr lang="de-DE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>
            <a:extLst/>
          </a:lstStyle>
          <a:p>
            <a:r>
              <a:rPr lang="de-DE" dirty="0" smtClean="0"/>
              <a:t>Norbert </a:t>
            </a:r>
            <a:r>
              <a:rPr lang="de-DE" dirty="0" err="1" smtClean="0"/>
              <a:t>Bissa</a:t>
            </a:r>
            <a:r>
              <a:rPr lang="de-DE" dirty="0" smtClean="0"/>
              <a:t> 06.2021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45937" y="4587974"/>
            <a:ext cx="161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Standard 2018</a:t>
            </a:r>
            <a:endParaRPr lang="de-DE" dirty="0"/>
          </a:p>
        </p:txBody>
      </p:sp>
      <p:pic>
        <p:nvPicPr>
          <p:cNvPr id="9" name="Grafik 8" descr="Deckbla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11510"/>
            <a:ext cx="3744416" cy="3374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8" name="Inhaltsplatzhalter 7" descr="Rumpf2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23528" y="1347613"/>
            <a:ext cx="7848872" cy="3620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5" name="Inhaltsplatzhalter 4" descr="Rumpf2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95535" y="1347614"/>
            <a:ext cx="7925795" cy="36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4" name="Inhaltsplatzhalter 5" descr="Rumpf2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7614"/>
            <a:ext cx="7920880" cy="3516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6" name="Inhaltsplatzhalter 5" descr="Rumpf 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52550"/>
            <a:ext cx="3240360" cy="36758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16640"/>
            <a:ext cx="6120680" cy="37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7614"/>
            <a:ext cx="5760640" cy="3772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" y="1343305"/>
            <a:ext cx="5509572" cy="380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7613"/>
            <a:ext cx="5688632" cy="37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7614"/>
            <a:ext cx="5070482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7614"/>
            <a:ext cx="58457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8153400" cy="6458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1. Allgemeine Infos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179512" y="2139702"/>
            <a:ext cx="8640960" cy="2520280"/>
          </a:xfrm>
        </p:spPr>
        <p:txBody>
          <a:bodyPr>
            <a:normAutofit/>
          </a:bodyPr>
          <a:lstStyle>
            <a:extLst/>
          </a:lstStyle>
          <a:p>
            <a:r>
              <a:rPr lang="de-DE" sz="2000" dirty="0" smtClean="0"/>
              <a:t>nach ZDRK-Standard 2018 bewertet in der Position 2</a:t>
            </a:r>
          </a:p>
          <a:p>
            <a:r>
              <a:rPr lang="de-DE" sz="2000" dirty="0" smtClean="0"/>
              <a:t>eine der wichtigsten Positionen bei der Beurteilung unserer Rassekaninchen</a:t>
            </a:r>
          </a:p>
          <a:p>
            <a:r>
              <a:rPr lang="de-DE" sz="2000" dirty="0" smtClean="0"/>
              <a:t>ohne sehr gute Merkmale in dieser Position nutzen uns auch die besten Rassemerkmale nichts</a:t>
            </a:r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29357"/>
            <a:ext cx="6040513" cy="246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3.2 Kopf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323528" y="1347614"/>
            <a:ext cx="8568952" cy="3595463"/>
          </a:xfrm>
        </p:spPr>
        <p:txBody>
          <a:bodyPr>
            <a:normAutofit fontScale="77500" lnSpcReduction="20000"/>
          </a:bodyPr>
          <a:lstStyle/>
          <a:p>
            <a:r>
              <a:rPr lang="de-DE" b="1" dirty="0" smtClean="0"/>
              <a:t>Beim Rammler und Häsin rassetypisch ausgebildet.</a:t>
            </a:r>
            <a:endParaRPr lang="de-DE" dirty="0" smtClean="0"/>
          </a:p>
          <a:p>
            <a:r>
              <a:rPr lang="de-DE" b="1" dirty="0" smtClean="0"/>
              <a:t>Sitzt im allgemeinen dicht am Rumpf, ist kräftig, mit kräftigen Unterkiefer und beim Rammler mit ausgeprägten Backen.</a:t>
            </a:r>
            <a:endParaRPr lang="de-DE" dirty="0" smtClean="0"/>
          </a:p>
          <a:p>
            <a:r>
              <a:rPr lang="de-DE" b="1" dirty="0" smtClean="0"/>
              <a:t>Die Breite von Stirn- und Schnauzpartie ist bei den Rassen je nach Typ und Geschlecht unterschiedlich ausgeprägt.</a:t>
            </a:r>
            <a:endParaRPr lang="de-DE" dirty="0" smtClean="0"/>
          </a:p>
          <a:p>
            <a:r>
              <a:rPr lang="de-DE" b="1" dirty="0" smtClean="0"/>
              <a:t>Die Augen sind klar, sowie deutlich zu erkennen.</a:t>
            </a:r>
            <a:endParaRPr lang="de-DE" dirty="0" smtClean="0"/>
          </a:p>
          <a:p>
            <a:r>
              <a:rPr lang="de-DE" b="1" dirty="0" smtClean="0"/>
              <a:t>Das Gebiss besteht aus zwei Schneidezähnen im Unterkiefer vorne, zwei Schneidezähne sowie zwei kleine Stiftzähne im Oberkiefer vorne und den Backenzähnen, welche bei der Bewertung nicht überprüft werden.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3.2 Kopf</a:t>
            </a:r>
            <a:endParaRPr lang="de-DE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7614"/>
            <a:ext cx="872865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3.2 Kopf</a:t>
            </a:r>
            <a:endParaRPr lang="de-DE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352550"/>
            <a:ext cx="4027079" cy="367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bild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19622"/>
            <a:ext cx="2110109" cy="2376264"/>
          </a:xfrm>
          <a:prstGeom prst="rect">
            <a:avLst/>
          </a:prstGeom>
          <a:noFill/>
        </p:spPr>
      </p:pic>
      <p:pic>
        <p:nvPicPr>
          <p:cNvPr id="5" name="Picture 6" descr="bild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427734"/>
            <a:ext cx="2612033" cy="2525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3.2 Kopf</a:t>
            </a:r>
            <a:endParaRPr lang="de-DE" dirty="0"/>
          </a:p>
        </p:txBody>
      </p:sp>
      <p:pic>
        <p:nvPicPr>
          <p:cNvPr id="7" name="Picture 5" descr="bild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003128"/>
            <a:ext cx="1639358" cy="1872878"/>
          </a:xfrm>
          <a:prstGeom prst="rect">
            <a:avLst/>
          </a:prstGeom>
          <a:noFill/>
        </p:spPr>
      </p:pic>
      <p:pic>
        <p:nvPicPr>
          <p:cNvPr id="8" name="Picture 6" descr="bild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19622"/>
            <a:ext cx="1707763" cy="1358662"/>
          </a:xfrm>
          <a:prstGeom prst="rect">
            <a:avLst/>
          </a:prstGeom>
          <a:noFill/>
        </p:spPr>
      </p:pic>
      <p:pic>
        <p:nvPicPr>
          <p:cNvPr id="9" name="Picture 7" descr="Hechtgebi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7614"/>
            <a:ext cx="2019123" cy="1872878"/>
          </a:xfrm>
          <a:prstGeom prst="rect">
            <a:avLst/>
          </a:prstGeom>
          <a:noFill/>
        </p:spPr>
      </p:pic>
      <p:pic>
        <p:nvPicPr>
          <p:cNvPr id="10" name="Picture 8" descr="zahnfehl_seit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003798"/>
            <a:ext cx="1027252" cy="1871698"/>
          </a:xfrm>
          <a:prstGeom prst="rect">
            <a:avLst/>
          </a:prstGeom>
          <a:noFill/>
        </p:spPr>
      </p:pic>
      <p:pic>
        <p:nvPicPr>
          <p:cNvPr id="11" name="Picture 9" descr="zahnfehl_vor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419622"/>
            <a:ext cx="1055557" cy="1871699"/>
          </a:xfrm>
          <a:prstGeom prst="rect">
            <a:avLst/>
          </a:prstGeom>
          <a:noFill/>
        </p:spPr>
      </p:pic>
      <p:pic>
        <p:nvPicPr>
          <p:cNvPr id="12" name="Picture 10" descr="bild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3507854"/>
            <a:ext cx="1179394" cy="136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3.2 Kopf</a:t>
            </a:r>
            <a:endParaRPr lang="de-D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56030"/>
            <a:ext cx="5112568" cy="37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3.3 Ohren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323528" y="1491630"/>
            <a:ext cx="8496944" cy="3456384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 smtClean="0"/>
              <a:t>Sie sind mit kräftigem Ansatz am Kopf ausgestattet, sowie kräftig und fest im Gewebe, oben abgerundet und werden ( außer beim Widder) v-förmig getragen.</a:t>
            </a:r>
            <a:endParaRPr lang="de-DE" dirty="0" smtClean="0"/>
          </a:p>
          <a:p>
            <a:r>
              <a:rPr lang="de-DE" b="1" dirty="0" smtClean="0"/>
              <a:t>Die Längen sind durch messen zu ermitteln.</a:t>
            </a:r>
            <a:endParaRPr lang="de-DE" dirty="0" smtClean="0"/>
          </a:p>
          <a:p>
            <a:r>
              <a:rPr lang="de-DE" b="1" dirty="0" smtClean="0"/>
              <a:t>Anforderungen zu Kopf und Ohren werden bei den Rassen ( wie auch bei unseren Widdern) in den entsprechenden Positionen bewertet.</a:t>
            </a:r>
            <a:endParaRPr lang="de-DE" dirty="0" smtClean="0"/>
          </a:p>
          <a:p>
            <a:r>
              <a:rPr lang="de-DE" b="1" dirty="0" smtClean="0"/>
              <a:t>Verletzungen und anatomische Veränderungen werden jedoch immer in Position 2 bewertet.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3.3 Ohren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7614"/>
            <a:ext cx="5688632" cy="370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3.3 Ohren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7614"/>
            <a:ext cx="2586037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35646"/>
            <a:ext cx="2598737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499742"/>
            <a:ext cx="257333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3.4 Läufe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467544" y="1352550"/>
            <a:ext cx="8568952" cy="3667472"/>
          </a:xfrm>
        </p:spPr>
        <p:txBody>
          <a:bodyPr>
            <a:normAutofit fontScale="47500" lnSpcReduction="20000"/>
          </a:bodyPr>
          <a:lstStyle/>
          <a:p>
            <a:r>
              <a:rPr lang="de-DE" b="1" dirty="0" smtClean="0"/>
              <a:t>sind bei allen Rassen gerade</a:t>
            </a:r>
            <a:endParaRPr lang="de-DE" dirty="0" smtClean="0"/>
          </a:p>
          <a:p>
            <a:r>
              <a:rPr lang="de-DE" b="1" dirty="0" smtClean="0"/>
              <a:t>in der Regel kräftig</a:t>
            </a:r>
            <a:endParaRPr lang="de-DE" dirty="0" smtClean="0"/>
          </a:p>
          <a:p>
            <a:r>
              <a:rPr lang="de-DE" b="1" dirty="0" smtClean="0"/>
              <a:t>tragen den Körper frei vom Boden und bewirken eine rassespezifische Bodenfreiheit.</a:t>
            </a:r>
            <a:endParaRPr lang="de-DE" dirty="0" smtClean="0"/>
          </a:p>
          <a:p>
            <a:r>
              <a:rPr lang="de-DE" b="1" dirty="0" smtClean="0"/>
              <a:t>bei gedrungenen Rassen kurz</a:t>
            </a:r>
            <a:endParaRPr lang="de-DE" dirty="0" smtClean="0"/>
          </a:p>
          <a:p>
            <a:r>
              <a:rPr lang="de-DE" b="1" dirty="0" smtClean="0"/>
              <a:t>bei gestreckten Typen lang</a:t>
            </a:r>
            <a:endParaRPr lang="de-DE" dirty="0" smtClean="0"/>
          </a:p>
          <a:p>
            <a:r>
              <a:rPr lang="de-DE" b="1" dirty="0" smtClean="0"/>
              <a:t>bei leicht gestreckt und leicht gedrungenen Typen mittellang</a:t>
            </a:r>
            <a:endParaRPr lang="de-DE" dirty="0" smtClean="0"/>
          </a:p>
          <a:p>
            <a:r>
              <a:rPr lang="de-DE" b="1" dirty="0" smtClean="0"/>
              <a:t>somit ergibt sich eine unterschiedliche Bodenfreiheit</a:t>
            </a:r>
            <a:endParaRPr lang="de-DE" dirty="0" smtClean="0"/>
          </a:p>
          <a:p>
            <a:r>
              <a:rPr lang="de-DE" b="1" dirty="0" smtClean="0"/>
              <a:t>Der Auftritt der Vorderläufe ist kurz (Katzentritt)</a:t>
            </a:r>
            <a:endParaRPr lang="de-DE" dirty="0" smtClean="0"/>
          </a:p>
          <a:p>
            <a:r>
              <a:rPr lang="de-DE" b="1" dirty="0" smtClean="0"/>
              <a:t>Die Hinterläufe stehen parallel zum Körper</a:t>
            </a:r>
            <a:endParaRPr lang="de-DE" dirty="0" smtClean="0"/>
          </a:p>
          <a:p>
            <a:r>
              <a:rPr lang="de-DE" b="1" dirty="0" smtClean="0"/>
              <a:t>Die Schenkel sind fest angelegt.</a:t>
            </a:r>
            <a:endParaRPr lang="de-DE" dirty="0" smtClean="0"/>
          </a:p>
          <a:p>
            <a:r>
              <a:rPr lang="de-DE" b="1" dirty="0" smtClean="0"/>
              <a:t>Die Zehen dürfen weder an den Gelenken versteift, gebrochen noch verdreht sein oder schief und abstehend.</a:t>
            </a:r>
            <a:endParaRPr lang="de-DE" dirty="0" smtClean="0"/>
          </a:p>
          <a:p>
            <a:r>
              <a:rPr lang="de-DE" b="1" dirty="0" smtClean="0"/>
              <a:t>Die Krallen bilden die Verlängerung der Zehen und dürfen gleichfalls nicht verdreht sein. (außer </a:t>
            </a:r>
            <a:r>
              <a:rPr lang="de-DE" b="1" dirty="0" err="1" smtClean="0"/>
              <a:t>Daumenkr</a:t>
            </a:r>
            <a:r>
              <a:rPr lang="de-DE" b="1" dirty="0" smtClean="0"/>
              <a:t>.)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8153400" cy="6458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2. Definition Körperform, Typ &amp; Bau</a:t>
            </a:r>
            <a:endParaRPr lang="de-DE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>
          <a:xfrm>
            <a:off x="179512" y="1347614"/>
            <a:ext cx="8964488" cy="3672408"/>
          </a:xfrm>
        </p:spPr>
        <p:txBody>
          <a:bodyPr>
            <a:normAutofit fontScale="70000" lnSpcReduction="20000"/>
          </a:bodyPr>
          <a:lstStyle>
            <a:extLst/>
          </a:lstStyle>
          <a:p>
            <a:pPr>
              <a:buNone/>
            </a:pPr>
            <a:r>
              <a:rPr lang="de-DE" sz="2000" b="1" dirty="0" smtClean="0"/>
              <a:t>In der Position 2 ist die Gesamterscheinung eines Tieres zu beurteilen.</a:t>
            </a:r>
            <a:endParaRPr lang="de-DE" sz="2000" dirty="0" smtClean="0"/>
          </a:p>
          <a:p>
            <a:r>
              <a:rPr lang="de-DE" sz="2000" b="1" dirty="0" smtClean="0"/>
              <a:t>Körperform ist der Gesamteindruck aller körperlichen Merkmale des Tieres</a:t>
            </a:r>
            <a:endParaRPr lang="de-DE" sz="2000" dirty="0" smtClean="0"/>
          </a:p>
          <a:p>
            <a:r>
              <a:rPr lang="de-DE" sz="2000" b="1" dirty="0" smtClean="0"/>
              <a:t>Rasse Typ ist das äußere Erscheinungsbild des Tieres</a:t>
            </a:r>
            <a:endParaRPr lang="de-DE" sz="2000" dirty="0" smtClean="0"/>
          </a:p>
          <a:p>
            <a:r>
              <a:rPr lang="de-DE" sz="2000" b="1" dirty="0" smtClean="0"/>
              <a:t>Körperbau ist die Summe aller anatomischen Merkmale des zu beurteilenden Tieres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Bei der Bewertung des Körperbaues sind bei der Beurteilung aller Rassen des Gesamteindrucks und des Typs,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der visuelle Eindruck ausschlaggebend.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Besondere  Merkmale des Körperbaues werden sowohl mit dem Auge als auch mit dem Tastsinn erfasst.</a:t>
            </a:r>
            <a:endParaRPr lang="de-DE" sz="2000" dirty="0" smtClean="0"/>
          </a:p>
          <a:p>
            <a:r>
              <a:rPr lang="de-DE" sz="2000" b="1" dirty="0" err="1" smtClean="0"/>
              <a:t>zB</a:t>
            </a:r>
            <a:r>
              <a:rPr lang="de-DE" sz="2000" b="1" dirty="0" smtClean="0"/>
              <a:t>: Angorakaninchen durch die Wolle sind die Körpermerkmale verdeckt, sie sind nur durch Tasten erkennbar.</a:t>
            </a:r>
            <a:endParaRPr lang="de-DE" sz="2000" dirty="0" smtClean="0"/>
          </a:p>
          <a:p>
            <a:r>
              <a:rPr lang="de-DE" sz="2000" b="1" dirty="0" err="1" smtClean="0"/>
              <a:t>zB</a:t>
            </a:r>
            <a:r>
              <a:rPr lang="de-DE" sz="2000" b="1" dirty="0" smtClean="0"/>
              <a:t>: Rex Kaninchen, dort treten die Körpermerkmale durch das kurze Fell Haar mehr in Erscheinung,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	dies ist bei der Bewertung zu berücksichtigen.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Im Vergleich Rammler und Häsin, hat der Rammler die markantere Form, durch die Backenbildung den wuchtigeren</a:t>
            </a:r>
          </a:p>
          <a:p>
            <a:pPr>
              <a:buNone/>
            </a:pPr>
            <a:r>
              <a:rPr lang="de-DE" sz="2000" b="1" dirty="0" smtClean="0"/>
              <a:t>Kopf, die kräftigere Muskulatur, ein strafferes Gewebe und eine stärkere </a:t>
            </a:r>
            <a:r>
              <a:rPr lang="de-DE" sz="2000" b="1" dirty="0" err="1" smtClean="0"/>
              <a:t>Fellhaut</a:t>
            </a:r>
            <a:r>
              <a:rPr lang="de-DE" sz="2000" b="1" dirty="0" smtClean="0"/>
              <a:t>.</a:t>
            </a:r>
            <a:endParaRPr lang="de-DE" sz="2000" dirty="0" smtClean="0"/>
          </a:p>
          <a:p>
            <a:pPr>
              <a:buNone/>
            </a:pPr>
            <a:r>
              <a:rPr lang="de-DE" sz="2000" b="1" dirty="0" smtClean="0"/>
              <a:t>Der Geschlechtscharakter ist auf diese Weise äußerlich erkennbar.</a:t>
            </a:r>
            <a:endParaRPr lang="de-DE" sz="2000" dirty="0" smtClean="0"/>
          </a:p>
          <a:p>
            <a:pPr marL="0" indent="0">
              <a:buNone/>
            </a:pPr>
            <a:endParaRPr lang="de-DE" sz="1400" dirty="0" smtClean="0"/>
          </a:p>
          <a:p>
            <a:pPr marL="0" indent="0">
              <a:buNone/>
            </a:pP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3.4 Läufe</a:t>
            </a:r>
            <a:endParaRPr lang="de-DE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84" y="1347614"/>
            <a:ext cx="5114528" cy="377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3.4 Läufe</a:t>
            </a:r>
            <a:endParaRPr lang="de-DE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680" y="1563638"/>
            <a:ext cx="5978624" cy="319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3.5 Blume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467544" y="1352550"/>
            <a:ext cx="8568952" cy="3595463"/>
          </a:xfrm>
        </p:spPr>
        <p:txBody>
          <a:bodyPr>
            <a:normAutofit/>
          </a:bodyPr>
          <a:lstStyle/>
          <a:p>
            <a:r>
              <a:rPr lang="de-DE" b="1" dirty="0" smtClean="0"/>
              <a:t>ist geschmeidig</a:t>
            </a:r>
            <a:endParaRPr lang="de-DE" dirty="0" smtClean="0"/>
          </a:p>
          <a:p>
            <a:r>
              <a:rPr lang="de-DE" b="1" dirty="0" smtClean="0"/>
              <a:t>wird gerade und aufrecht an den </a:t>
            </a:r>
            <a:r>
              <a:rPr lang="de-DE" b="1" dirty="0" err="1" smtClean="0"/>
              <a:t>Hinterkörper</a:t>
            </a:r>
            <a:r>
              <a:rPr lang="de-DE" b="1" dirty="0" smtClean="0"/>
              <a:t> angelegt getragen.</a:t>
            </a:r>
            <a:endParaRPr lang="de-DE" dirty="0" smtClean="0"/>
          </a:p>
          <a:p>
            <a:r>
              <a:rPr lang="de-DE" b="1" dirty="0" smtClean="0"/>
              <a:t>Die Länge ist rassespezifisch zu beurteilen, weil sie je nach Größenrahmen und Typ unterschiedlich lang ist, auch wenn das Skelett aus der gleichen Anzahl der Wirbel besteht.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3.5 Blume</a:t>
            </a:r>
            <a:endParaRPr lang="de-DE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352550"/>
            <a:ext cx="3851969" cy="372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Ausstellung Jungtierschau W 293 2005 073"/>
          <p:cNvPicPr>
            <a:picLocks noChangeAspect="1" noChangeArrowheads="1"/>
          </p:cNvPicPr>
          <p:nvPr/>
        </p:nvPicPr>
        <p:blipFill>
          <a:blip r:embed="rId3" cstate="print"/>
          <a:srcRect l="13495" b="23970"/>
          <a:stretch>
            <a:fillRect/>
          </a:stretch>
        </p:blipFill>
        <p:spPr bwMode="auto">
          <a:xfrm>
            <a:off x="5940152" y="3219822"/>
            <a:ext cx="2588873" cy="1656184"/>
          </a:xfrm>
          <a:prstGeom prst="rect">
            <a:avLst/>
          </a:prstGeom>
          <a:noFill/>
        </p:spPr>
      </p:pic>
      <p:pic>
        <p:nvPicPr>
          <p:cNvPr id="5" name="Picture 5" descr="Ausstellung Jungtierschau W 293 2005 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4300" y="1347615"/>
            <a:ext cx="2602809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3.6 Blume</a:t>
            </a:r>
            <a:endParaRPr lang="de-DE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347614"/>
            <a:ext cx="833968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3.7 Geschlecht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395536" y="1352550"/>
            <a:ext cx="8568952" cy="3667471"/>
          </a:xfrm>
        </p:spPr>
        <p:txBody>
          <a:bodyPr>
            <a:normAutofit fontScale="47500" lnSpcReduction="20000"/>
          </a:bodyPr>
          <a:lstStyle/>
          <a:p>
            <a:r>
              <a:rPr lang="de-DE" b="1" dirty="0" smtClean="0"/>
              <a:t>8.1 Geschlechtsorgane des Rammlers</a:t>
            </a:r>
            <a:endParaRPr lang="de-DE" dirty="0" smtClean="0"/>
          </a:p>
          <a:p>
            <a:r>
              <a:rPr lang="de-DE" b="1" dirty="0" smtClean="0"/>
              <a:t>zum Geschlechtsapparat des männlichen Kaninchens zählen sowohl die inneren als auch die äußeren Geschlechtsorgane.</a:t>
            </a:r>
            <a:endParaRPr lang="de-DE" dirty="0" smtClean="0"/>
          </a:p>
          <a:p>
            <a:r>
              <a:rPr lang="de-DE" b="1" dirty="0" smtClean="0"/>
              <a:t>zu den inneren Geschlechtsorganen zählen die sogenannten Keimdrüsen mit ihren Ausführungsgängen und die dazu gehörigen Geschlechtsdrüsen.</a:t>
            </a:r>
            <a:endParaRPr lang="de-DE" dirty="0" smtClean="0"/>
          </a:p>
          <a:p>
            <a:r>
              <a:rPr lang="de-DE" b="1" dirty="0" smtClean="0"/>
              <a:t>zu den äußeren und damit sichtbaren Geschlechtsorganen zählt das sogenannte Begattungsorgan.</a:t>
            </a:r>
            <a:endParaRPr lang="de-DE" dirty="0" smtClean="0"/>
          </a:p>
          <a:p>
            <a:r>
              <a:rPr lang="de-DE" b="1" dirty="0" smtClean="0"/>
              <a:t>Die Hoden zählen zu den Fortpflanzungsorganen.</a:t>
            </a:r>
            <a:endParaRPr lang="de-DE" dirty="0" smtClean="0"/>
          </a:p>
          <a:p>
            <a:r>
              <a:rPr lang="de-DE" b="1" dirty="0" smtClean="0"/>
              <a:t>Auch dazu gehören die Samenleiter und Harnröhre.</a:t>
            </a:r>
            <a:endParaRPr lang="de-DE" dirty="0" smtClean="0"/>
          </a:p>
          <a:p>
            <a:r>
              <a:rPr lang="de-DE" b="1" dirty="0" smtClean="0"/>
              <a:t>Hier sind auch noch die Samendrüsen zu nennen, die Sekrete für den Transport und die Beweglichkeit der Samenfädchen bilden.</a:t>
            </a:r>
            <a:endParaRPr lang="de-DE" dirty="0" smtClean="0"/>
          </a:p>
          <a:p>
            <a:r>
              <a:rPr lang="de-DE" b="1" dirty="0" smtClean="0"/>
              <a:t>Die Hoden entwickeln sich schon in der embryonalen Phase in der Nähe der Nieren. Ihr Abstieg erfolgt in der Phase der Pubertät, also etwa in der 16. </a:t>
            </a:r>
            <a:r>
              <a:rPr lang="de-DE" b="1" dirty="0" smtClean="0"/>
              <a:t>L</a:t>
            </a:r>
            <a:r>
              <a:rPr lang="de-DE" b="1" dirty="0" smtClean="0"/>
              <a:t>ebenswoche</a:t>
            </a:r>
            <a:r>
              <a:rPr lang="de-DE" b="1" dirty="0" smtClean="0"/>
              <a:t>.(Abstieg durch das sogenannte </a:t>
            </a:r>
            <a:r>
              <a:rPr lang="de-DE" b="1" dirty="0" err="1" smtClean="0"/>
              <a:t>Leitband</a:t>
            </a:r>
            <a:r>
              <a:rPr lang="de-DE" b="1" dirty="0" smtClean="0"/>
              <a:t> in den Hodensack)</a:t>
            </a:r>
            <a:endParaRPr lang="de-DE" dirty="0" smtClean="0"/>
          </a:p>
          <a:p>
            <a:r>
              <a:rPr lang="de-DE" b="1" dirty="0" smtClean="0"/>
              <a:t>Die Hoden sind Keimdrüsen des Rammlers und damit die Produktionsstätte der Samenfäden.</a:t>
            </a:r>
            <a:endParaRPr lang="de-DE" dirty="0" smtClean="0"/>
          </a:p>
          <a:p>
            <a:r>
              <a:rPr lang="de-DE" b="1" dirty="0" smtClean="0"/>
              <a:t>Das männliche Paarungsorgan des Penis enthält zahlreiche miteinander verbundene Hohlräume, die auf Nervenreize mit Blut vollgeflutet werden und den Schwellkörper bilden.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3.7 Geschlecht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>
          <a:xfrm>
            <a:off x="395536" y="1352550"/>
            <a:ext cx="8748464" cy="3790949"/>
          </a:xfrm>
        </p:spPr>
        <p:txBody>
          <a:bodyPr>
            <a:normAutofit fontScale="55000" lnSpcReduction="20000"/>
          </a:bodyPr>
          <a:lstStyle/>
          <a:p>
            <a:r>
              <a:rPr lang="de-DE" b="1" dirty="0" smtClean="0"/>
              <a:t>8.2 Geschlechtsorgane der Häsin</a:t>
            </a:r>
            <a:endParaRPr lang="de-DE" dirty="0" smtClean="0"/>
          </a:p>
          <a:p>
            <a:r>
              <a:rPr lang="de-DE" b="1" dirty="0" smtClean="0"/>
              <a:t>Zu den inneren Geschlechtsorganen der Häsin zählen die sogenannten Keimdrüsen, die auch als Eierstöcke bezeichnet werden und sich im oberen Teil der Bauchhöhle befinden.</a:t>
            </a:r>
            <a:endParaRPr lang="de-DE" dirty="0" smtClean="0"/>
          </a:p>
          <a:p>
            <a:r>
              <a:rPr lang="de-DE" b="1" dirty="0" smtClean="0"/>
              <a:t>in unmittelbarer nähe des Eierstocks befindet sich auch die Öffnung der Eileiter, die die Eizellen nach dem Eisprung auffangen.</a:t>
            </a:r>
            <a:endParaRPr lang="de-DE" dirty="0" smtClean="0"/>
          </a:p>
          <a:p>
            <a:r>
              <a:rPr lang="de-DE" b="1" dirty="0" smtClean="0"/>
              <a:t>Die Vagina zählt ebenfalls zu den inneren Geschlechtsorganen. Es ist ein Hohlorgan, das aus einem flexiblen und dehnbaren Muskelschlauch besteht.</a:t>
            </a:r>
            <a:endParaRPr lang="de-DE" dirty="0" smtClean="0"/>
          </a:p>
          <a:p>
            <a:r>
              <a:rPr lang="de-DE" b="1" dirty="0" smtClean="0"/>
              <a:t>Das äußere und für uns sichtbare Geschlechtsorgan der Häsin wird als Vulva bezeichnet.</a:t>
            </a:r>
            <a:endParaRPr lang="de-DE" dirty="0" smtClean="0"/>
          </a:p>
          <a:p>
            <a:r>
              <a:rPr lang="de-DE" b="1" dirty="0" smtClean="0"/>
              <a:t> </a:t>
            </a:r>
            <a:endParaRPr lang="de-DE" dirty="0" smtClean="0"/>
          </a:p>
          <a:p>
            <a:r>
              <a:rPr lang="de-DE" b="1" dirty="0" smtClean="0"/>
              <a:t>Das Geschlecht muss bei der Alttierbewertung vollständig entwickelt sein.</a:t>
            </a:r>
            <a:endParaRPr lang="de-DE" dirty="0" smtClean="0"/>
          </a:p>
          <a:p>
            <a:r>
              <a:rPr lang="de-DE" b="1" dirty="0" smtClean="0"/>
              <a:t>Bei Jungtieren ist die alters- und rasseentsprechende Entwicklung zu berücksichtigen, bei männlichen Tieren müssen jedoch </a:t>
            </a:r>
            <a:r>
              <a:rPr lang="de-DE" b="1" dirty="0" err="1" smtClean="0"/>
              <a:t>zumindestens</a:t>
            </a:r>
            <a:r>
              <a:rPr lang="de-DE" b="1" dirty="0" smtClean="0"/>
              <a:t> die beiden Hodentaschen erkennbar sein.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3.7 Geschlecht</a:t>
            </a:r>
            <a:endParaRPr lang="de-DE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7614"/>
            <a:ext cx="7421051" cy="379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3.7 Geschlecht</a:t>
            </a:r>
            <a:endParaRPr lang="de-DE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347614"/>
            <a:ext cx="840030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3.7 Geschlecht</a:t>
            </a:r>
            <a:endParaRPr lang="de-DE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7614"/>
            <a:ext cx="854768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8153400" cy="6458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2. Definition Körperform, Typ &amp; Bau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53911"/>
            <a:ext cx="7920880" cy="373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4. Schlusswort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395536" y="1352550"/>
            <a:ext cx="8568952" cy="3595463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 smtClean="0"/>
              <a:t>Liebe </a:t>
            </a:r>
            <a:r>
              <a:rPr lang="de-DE" b="1" dirty="0" smtClean="0"/>
              <a:t>Zuchtfreunde,</a:t>
            </a:r>
            <a:endParaRPr lang="de-DE" dirty="0" smtClean="0"/>
          </a:p>
          <a:p>
            <a:r>
              <a:rPr lang="de-DE" b="1" dirty="0" smtClean="0"/>
              <a:t>Ich hoffe, dass ich euch die Besonderheiten der Körperform, Typ und Bau unserer Kaninchen rüber bringen konnte.</a:t>
            </a:r>
            <a:endParaRPr lang="de-DE" dirty="0" smtClean="0"/>
          </a:p>
          <a:p>
            <a:r>
              <a:rPr lang="de-DE" b="1" dirty="0" smtClean="0"/>
              <a:t>Der Vortrag ist an den Standard 2018 angepasst.</a:t>
            </a:r>
            <a:endParaRPr lang="de-DE" dirty="0" smtClean="0"/>
          </a:p>
          <a:p>
            <a:r>
              <a:rPr lang="de-DE" b="1" dirty="0" smtClean="0"/>
              <a:t>Im Anschluss wollen wir am lebenden Tier das gesagte demonstrieren.</a:t>
            </a:r>
            <a:endParaRPr lang="de-DE" dirty="0" smtClean="0"/>
          </a:p>
          <a:p>
            <a:r>
              <a:rPr lang="de-DE" b="1" dirty="0" smtClean="0"/>
              <a:t>Ich danke Euch für die Aufmerksamkeit.</a:t>
            </a:r>
            <a:endParaRPr lang="de-DE" dirty="0" smtClean="0"/>
          </a:p>
          <a:p>
            <a:r>
              <a:rPr lang="de-DE" b="1" dirty="0" smtClean="0"/>
              <a:t>Eurer Zuchtwart!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>
            <a:extLst/>
          </a:lstStyle>
          <a:p>
            <a:r>
              <a:rPr lang="de-DE" dirty="0" smtClean="0"/>
              <a:t>Norbert </a:t>
            </a:r>
            <a:r>
              <a:rPr lang="de-DE" dirty="0" err="1" smtClean="0"/>
              <a:t>Bissa</a:t>
            </a:r>
            <a:r>
              <a:rPr lang="de-DE" dirty="0" smtClean="0"/>
              <a:t> </a:t>
            </a:r>
            <a:r>
              <a:rPr lang="de-DE" dirty="0" smtClean="0"/>
              <a:t>06.2021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idx="1"/>
          </p:nvPr>
        </p:nvSpPr>
        <p:spPr>
          <a:solidFill>
            <a:schemeClr val="bg2"/>
          </a:solidFill>
        </p:spPr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5544616" cy="344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Definition Körperform, Typ &amp; Bau</a:t>
            </a:r>
            <a:endParaRPr lang="de-DE" dirty="0"/>
          </a:p>
        </p:txBody>
      </p:sp>
      <p:pic>
        <p:nvPicPr>
          <p:cNvPr id="5" name="Inhaltsplatzhalter 4" descr="leicht schwere Fehler allgem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7654"/>
            <a:ext cx="8431299" cy="2520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3. Beurteilung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23528" y="1347614"/>
            <a:ext cx="3886200" cy="3268624"/>
          </a:xfrm>
        </p:spPr>
        <p:txBody>
          <a:bodyPr/>
          <a:lstStyle/>
          <a:p>
            <a:r>
              <a:rPr lang="de-DE" dirty="0" smtClean="0"/>
              <a:t>1. Rumpf</a:t>
            </a:r>
          </a:p>
          <a:p>
            <a:r>
              <a:rPr lang="de-DE" dirty="0" smtClean="0"/>
              <a:t>2. Kopf</a:t>
            </a:r>
          </a:p>
          <a:p>
            <a:r>
              <a:rPr lang="de-DE" dirty="0" smtClean="0"/>
              <a:t>3. Ohren</a:t>
            </a:r>
          </a:p>
          <a:p>
            <a:r>
              <a:rPr lang="de-DE" dirty="0" smtClean="0"/>
              <a:t>4. Läufe</a:t>
            </a:r>
          </a:p>
          <a:p>
            <a:r>
              <a:rPr lang="de-DE" dirty="0" smtClean="0"/>
              <a:t>5. Blume </a:t>
            </a:r>
          </a:p>
          <a:p>
            <a:r>
              <a:rPr lang="de-DE" dirty="0" smtClean="0"/>
              <a:t>6. Geschlecht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1347614"/>
            <a:ext cx="8964488" cy="3672408"/>
          </a:xfrm>
        </p:spPr>
        <p:txBody>
          <a:bodyPr>
            <a:normAutofit fontScale="55000" lnSpcReduction="20000"/>
          </a:bodyPr>
          <a:lstStyle/>
          <a:p>
            <a:r>
              <a:rPr lang="de-DE" b="1" dirty="0" smtClean="0"/>
              <a:t>im allgemeinen ebenso breit wie hoch (tief)</a:t>
            </a:r>
            <a:endParaRPr lang="de-DE" dirty="0" smtClean="0"/>
          </a:p>
          <a:p>
            <a:r>
              <a:rPr lang="de-DE" b="1" dirty="0" smtClean="0"/>
              <a:t>Rumpfbreite und Rumpftiefe sollen etwa ein Drittel der Körperlänge betragen</a:t>
            </a:r>
            <a:endParaRPr lang="de-DE" dirty="0" smtClean="0"/>
          </a:p>
          <a:p>
            <a:r>
              <a:rPr lang="de-DE" b="1" dirty="0" smtClean="0"/>
              <a:t>Brust ist breit und ebenso breit und mit einem starken, muskulösen Nacken versehen ist der Rücken, breit und      gut gerundet ist die Hinterpartie.</a:t>
            </a:r>
            <a:endParaRPr lang="de-DE" dirty="0" smtClean="0"/>
          </a:p>
          <a:p>
            <a:r>
              <a:rPr lang="de-DE" b="1" dirty="0" smtClean="0"/>
              <a:t>Der Rumpf darf sich in der Regel nach vorne nicht wesentlich verjüngen, eine gleichmäßige körperbreite gilt als ideal.</a:t>
            </a:r>
            <a:endParaRPr lang="de-DE" dirty="0" smtClean="0"/>
          </a:p>
          <a:p>
            <a:r>
              <a:rPr lang="de-DE" b="1" dirty="0" smtClean="0"/>
              <a:t>Wir unterscheiden zwischen den Grundformen gedrungen, gestreckt, sowie den Zwischenformen leicht gedrungen und leicht gestreckt, welche den </a:t>
            </a:r>
            <a:r>
              <a:rPr lang="de-DE" b="1" dirty="0" err="1" smtClean="0"/>
              <a:t>Rassetyp</a:t>
            </a:r>
            <a:r>
              <a:rPr lang="de-DE" b="1" dirty="0" smtClean="0"/>
              <a:t> mit definieren.</a:t>
            </a:r>
            <a:endParaRPr lang="de-DE" dirty="0" smtClean="0"/>
          </a:p>
          <a:p>
            <a:r>
              <a:rPr lang="de-DE" b="1" dirty="0" smtClean="0"/>
              <a:t>/ DW gedrungen und massig</a:t>
            </a:r>
            <a:endParaRPr lang="de-DE" dirty="0" smtClean="0"/>
          </a:p>
          <a:p>
            <a:r>
              <a:rPr lang="de-DE" b="1" dirty="0" smtClean="0"/>
              <a:t>/ </a:t>
            </a:r>
            <a:r>
              <a:rPr lang="de-DE" b="1" dirty="0" err="1" smtClean="0"/>
              <a:t>DklW</a:t>
            </a:r>
            <a:r>
              <a:rPr lang="de-DE" b="1" dirty="0" smtClean="0"/>
              <a:t> gedrungen und breitschultrig</a:t>
            </a:r>
            <a:endParaRPr lang="de-DE" dirty="0" smtClean="0"/>
          </a:p>
          <a:p>
            <a:r>
              <a:rPr lang="de-DE" b="1" dirty="0" smtClean="0"/>
              <a:t>/ </a:t>
            </a:r>
            <a:r>
              <a:rPr lang="de-DE" b="1" dirty="0" err="1" smtClean="0"/>
              <a:t>ZwW</a:t>
            </a:r>
            <a:r>
              <a:rPr lang="de-DE" b="1" dirty="0" smtClean="0"/>
              <a:t> kurz gedrungen und breitschultrig</a:t>
            </a:r>
            <a:endParaRPr lang="de-DE" dirty="0" smtClean="0"/>
          </a:p>
          <a:p>
            <a:r>
              <a:rPr lang="de-DE" b="1" dirty="0" smtClean="0"/>
              <a:t>/ MW weniger gedrungen und massig, leicht gestreckt</a:t>
            </a:r>
            <a:endParaRPr lang="de-DE" dirty="0" smtClean="0"/>
          </a:p>
          <a:p>
            <a:r>
              <a:rPr lang="de-DE" b="1" dirty="0" smtClean="0"/>
              <a:t>/ EW schlanker und feingliedriger als der DW und etwas mehr Bodenfreiheit durch die längeren </a:t>
            </a:r>
            <a:r>
              <a:rPr lang="de-DE" b="1" dirty="0" smtClean="0"/>
              <a:t>     Läufe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179512" y="1347614"/>
            <a:ext cx="8964488" cy="3600400"/>
          </a:xfrm>
        </p:spPr>
        <p:txBody>
          <a:bodyPr>
            <a:normAutofit fontScale="55000" lnSpcReduction="20000"/>
          </a:bodyPr>
          <a:lstStyle/>
          <a:p>
            <a:r>
              <a:rPr lang="de-DE" b="1" dirty="0" smtClean="0"/>
              <a:t> verstärkt werden die Grundformen bei verschiedenen Rassen durch entsprechende Zusätze wie</a:t>
            </a:r>
            <a:endParaRPr lang="de-DE" dirty="0" smtClean="0"/>
          </a:p>
          <a:p>
            <a:pPr>
              <a:buNone/>
            </a:pPr>
            <a:r>
              <a:rPr lang="de-DE" b="1" dirty="0" smtClean="0"/>
              <a:t>      </a:t>
            </a:r>
            <a:r>
              <a:rPr lang="de-DE" b="1" dirty="0" smtClean="0"/>
              <a:t> </a:t>
            </a:r>
            <a:r>
              <a:rPr lang="de-DE" b="1" dirty="0" smtClean="0"/>
              <a:t>lang gestreckt (</a:t>
            </a:r>
            <a:r>
              <a:rPr lang="de-DE" b="1" dirty="0" err="1" smtClean="0"/>
              <a:t>Hasenk</a:t>
            </a:r>
            <a:r>
              <a:rPr lang="de-DE" b="1" dirty="0" smtClean="0"/>
              <a:t>.),oder </a:t>
            </a:r>
            <a:r>
              <a:rPr lang="de-DE" b="1" dirty="0" err="1" smtClean="0"/>
              <a:t>zB</a:t>
            </a:r>
            <a:r>
              <a:rPr lang="de-DE" b="1" dirty="0" smtClean="0"/>
              <a:t>. kurz gedrungen ( </a:t>
            </a:r>
            <a:r>
              <a:rPr lang="de-DE" b="1" dirty="0" err="1" smtClean="0"/>
              <a:t>ZwW</a:t>
            </a:r>
            <a:r>
              <a:rPr lang="de-DE" b="1" dirty="0" smtClean="0"/>
              <a:t>, </a:t>
            </a:r>
            <a:r>
              <a:rPr lang="de-DE" b="1" dirty="0" err="1" smtClean="0"/>
              <a:t>SaG</a:t>
            </a:r>
            <a:r>
              <a:rPr lang="de-DE" b="1" dirty="0" smtClean="0"/>
              <a:t>, </a:t>
            </a:r>
            <a:r>
              <a:rPr lang="de-DE" b="1" dirty="0" err="1" smtClean="0"/>
              <a:t>KlS</a:t>
            </a:r>
            <a:r>
              <a:rPr lang="de-DE" b="1" dirty="0" smtClean="0"/>
              <a:t>)</a:t>
            </a:r>
            <a:endParaRPr lang="de-DE" dirty="0" smtClean="0"/>
          </a:p>
          <a:p>
            <a:r>
              <a:rPr lang="de-DE" b="1" dirty="0" smtClean="0"/>
              <a:t> Der Rücken verläuft ebenmäßig bis zur Blume in einer gleichmäßig abgerundeten Linie.</a:t>
            </a:r>
            <a:endParaRPr lang="de-DE" dirty="0" smtClean="0"/>
          </a:p>
          <a:p>
            <a:r>
              <a:rPr lang="de-DE" b="1" dirty="0" smtClean="0"/>
              <a:t> Die Brustpartie ist gut ausgebildet und voll gerundet.</a:t>
            </a:r>
            <a:endParaRPr lang="de-DE" dirty="0" smtClean="0"/>
          </a:p>
          <a:p>
            <a:r>
              <a:rPr lang="de-DE" b="1" dirty="0" smtClean="0"/>
              <a:t> Gut gewölbt erscheint die Rippenpartie.</a:t>
            </a:r>
            <a:endParaRPr lang="de-DE" dirty="0" smtClean="0"/>
          </a:p>
          <a:p>
            <a:r>
              <a:rPr lang="de-DE" b="1" dirty="0" smtClean="0"/>
              <a:t> Schulterblätter liegen fest am Körper und dürfen sich in der Bewegung nicht auf und abschieben.</a:t>
            </a:r>
            <a:endParaRPr lang="de-DE" dirty="0" smtClean="0"/>
          </a:p>
          <a:p>
            <a:r>
              <a:rPr lang="de-DE" b="1" dirty="0" smtClean="0"/>
              <a:t> Hinter Schenkel liegen fest am Körper an.</a:t>
            </a:r>
            <a:endParaRPr lang="de-DE" dirty="0" smtClean="0"/>
          </a:p>
          <a:p>
            <a:r>
              <a:rPr lang="de-DE" b="1" dirty="0" smtClean="0"/>
              <a:t> Der Hals ist insbesondere beim gedrungenen Typ kurz.</a:t>
            </a:r>
            <a:endParaRPr lang="de-DE" dirty="0" smtClean="0"/>
          </a:p>
          <a:p>
            <a:r>
              <a:rPr lang="de-DE" b="1" dirty="0" smtClean="0"/>
              <a:t> Wamme bei Häsinnen ist unerwünscht</a:t>
            </a:r>
            <a:endParaRPr lang="de-DE" dirty="0" smtClean="0"/>
          </a:p>
          <a:p>
            <a:r>
              <a:rPr lang="de-DE" b="1" dirty="0" smtClean="0"/>
              <a:t> Der Rammler hat keine Wamme und auch keinen Ansatz.</a:t>
            </a:r>
            <a:endParaRPr lang="de-DE" dirty="0" smtClean="0"/>
          </a:p>
          <a:p>
            <a:r>
              <a:rPr lang="de-DE" b="1" dirty="0" smtClean="0"/>
              <a:t> Ist eine Wamme bei Häsinnen zugelassen, darf sie nicht zu groß sein.</a:t>
            </a:r>
            <a:endParaRPr lang="de-DE" dirty="0" smtClean="0"/>
          </a:p>
          <a:p>
            <a:r>
              <a:rPr lang="de-DE" b="1" dirty="0" smtClean="0"/>
              <a:t> bei älteren Häsinnen treten sie häufiger auf. ( Ältere Häsin ab 13. Monat)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3.1 Rumpf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7614"/>
            <a:ext cx="5256584" cy="368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1154</Words>
  <Application>Microsoft Office PowerPoint</Application>
  <PresentationFormat>Bildschirmpräsentation (16:9)</PresentationFormat>
  <Paragraphs>140</Paragraphs>
  <Slides>41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2" baseType="lpstr">
      <vt:lpstr>WidescreenPresentation</vt:lpstr>
      <vt:lpstr>Körperform,  Typ &amp; Bau Rassekaninchen</vt:lpstr>
      <vt:lpstr>1. Allgemeine Infos</vt:lpstr>
      <vt:lpstr>2. Definition Körperform, Typ &amp; Bau</vt:lpstr>
      <vt:lpstr>2. Definition Körperform, Typ &amp; Bau</vt:lpstr>
      <vt:lpstr>2. Definition Körperform, Typ &amp; Bau</vt:lpstr>
      <vt:lpstr>3. Beurteilung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3.1 Rumpf</vt:lpstr>
      <vt:lpstr>3.2 Kopf</vt:lpstr>
      <vt:lpstr>3.2 Kopf</vt:lpstr>
      <vt:lpstr>3.2 Kopf</vt:lpstr>
      <vt:lpstr>3.2 Kopf</vt:lpstr>
      <vt:lpstr>3.2 Kopf</vt:lpstr>
      <vt:lpstr>3.3 Ohren</vt:lpstr>
      <vt:lpstr>3.3 Ohren</vt:lpstr>
      <vt:lpstr>3.3 Ohren</vt:lpstr>
      <vt:lpstr>3.4 Läufe</vt:lpstr>
      <vt:lpstr>3.4 Läufe</vt:lpstr>
      <vt:lpstr>3.4 Läufe</vt:lpstr>
      <vt:lpstr>3.5 Blume</vt:lpstr>
      <vt:lpstr>3.5 Blume</vt:lpstr>
      <vt:lpstr>3.6 Blume</vt:lpstr>
      <vt:lpstr>3.7 Geschlecht</vt:lpstr>
      <vt:lpstr>3.7 Geschlecht</vt:lpstr>
      <vt:lpstr>3.7 Geschlecht</vt:lpstr>
      <vt:lpstr>3.7 Geschlecht</vt:lpstr>
      <vt:lpstr>3.7 Geschlecht</vt:lpstr>
      <vt:lpstr>4. Schlusswort </vt:lpstr>
      <vt:lpstr>Norbert Bissa 06.2021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2021-06-03T13:29:15Z</dcterms:created>
  <dcterms:modified xsi:type="dcterms:W3CDTF">2021-06-06T14:27:50Z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1031</vt:i4>
  </property>
  <property fmtid="{D5CDD505-2E9C-101B-9397-08002B2CF9AE}" pid="3" name="_Version">
    <vt:lpwstr>12.0.4518</vt:lpwstr>
  </property>
</Properties>
</file>