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5" r:id="rId4"/>
    <p:sldId id="304" r:id="rId5"/>
    <p:sldId id="267" r:id="rId6"/>
    <p:sldId id="268" r:id="rId7"/>
    <p:sldId id="269" r:id="rId8"/>
    <p:sldId id="305" r:id="rId9"/>
    <p:sldId id="306" r:id="rId10"/>
    <p:sldId id="270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296" r:id="rId29"/>
    <p:sldId id="261" r:id="rId30"/>
  </p:sldIdLst>
  <p:sldSz cx="9144000" cy="5143500" type="screen16x9"/>
  <p:notesSz cx="6858000" cy="9144000"/>
  <p:defaultTextStyle>
    <a:lvl1pPr marL="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87621" autoAdjust="0"/>
  </p:normalViewPr>
  <p:slideViewPr>
    <p:cSldViewPr>
      <p:cViewPr varScale="1">
        <p:scale>
          <a:sx n="137" d="100"/>
          <a:sy n="137" d="100"/>
        </p:scale>
        <p:origin x="138" y="3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5C551-2176-451E-9C28-37E166F397EF}" type="datetimeFigureOut">
              <a:rPr lang="de-DE" smtClean="0"/>
              <a:t>24.03.2022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F79DE-B3C7-4C1D-8F5C-5929E27A7D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38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63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5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291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61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9976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de-DE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de-DE" smtClean="0"/>
              <a:t>Formatvorlage des Untertitelmasters durch Klicken bearbeiten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de-DE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de-DE">
                <a:solidFill>
                  <a:srgbClr val="FFFFFF"/>
                </a:solidFill>
              </a:rPr>
              <a:pPr algn="ctr"/>
              <a:t>24.03.2022</a:t>
            </a:fld>
            <a:endParaRPr kumimoji="0" lang="de-DE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de-DE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de-DE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de-DE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de-DE">
                <a:solidFill>
                  <a:schemeClr val="tx2"/>
                </a:solidFill>
              </a:rPr>
              <a:pPr/>
              <a:t>‹Nr.›</a:t>
            </a:fld>
            <a:endParaRPr kumimoji="0" lang="de-DE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de-DE" cap="all" baseline="0"/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de-DE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de-DE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de-DE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de-DE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de-DE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de-DE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de-DE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de-DE" sz="2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de-DE"/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de-D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de-DE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de-DE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de-DE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de-DE">
                <a:solidFill>
                  <a:srgbClr val="FFFFFF"/>
                </a:solidFill>
              </a:rPr>
              <a:pPr/>
              <a:t>‹Nr.›</a:t>
            </a:fld>
            <a:endParaRPr kumimoji="0"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de-DE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de-DE">
                <a:solidFill>
                  <a:schemeClr val="tx2"/>
                </a:solidFill>
              </a:rPr>
              <a:pPr/>
              <a:t>‹Nr.›</a:t>
            </a:fld>
            <a:endParaRPr kumimoji="0" lang="de-DE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de-DE" sz="4200" b="0"/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de-DE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de-DE">
                <a:solidFill>
                  <a:srgbClr val="FFFFFF"/>
                </a:solidFill>
              </a:rPr>
              <a:pPr/>
              <a:t>‹Nr.›</a:t>
            </a:fld>
            <a:endParaRPr kumimoji="0" lang="de-DE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de-DE" sz="1800"/>
            </a:lvl1pPr>
            <a:lvl2pPr eaLnBrk="1" latinLnBrk="0" hangingPunct="1">
              <a:buNone/>
              <a:defRPr kumimoji="0" lang="de-DE" sz="1200"/>
            </a:lvl2pPr>
            <a:lvl3pPr eaLnBrk="1" latinLnBrk="0" hangingPunct="1">
              <a:buNone/>
              <a:defRPr kumimoji="0" lang="de-DE" sz="1000"/>
            </a:lvl3pPr>
            <a:lvl4pPr eaLnBrk="1" latinLnBrk="0" hangingPunct="1">
              <a:buNone/>
              <a:defRPr kumimoji="0" lang="de-DE" sz="900"/>
            </a:lvl4pPr>
            <a:lvl5pPr eaLnBrk="1" latinLnBrk="0" hangingPunct="1">
              <a:buNone/>
              <a:defRPr kumimoji="0" lang="de-DE" sz="9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de-DE"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de-DE" sz="1700"/>
            </a:lvl1pPr>
            <a:lvl2pPr eaLnBrk="1" latinLnBrk="0" hangingPunct="1">
              <a:buFontTx/>
              <a:buNone/>
              <a:defRPr kumimoji="0" lang="de-DE" sz="1200"/>
            </a:lvl2pPr>
            <a:lvl3pPr eaLnBrk="1" latinLnBrk="0" hangingPunct="1">
              <a:buFontTx/>
              <a:buNone/>
              <a:defRPr kumimoji="0" lang="de-DE" sz="1000"/>
            </a:lvl3pPr>
            <a:lvl4pPr eaLnBrk="1" latinLnBrk="0" hangingPunct="1">
              <a:buFontTx/>
              <a:buNone/>
              <a:defRPr kumimoji="0" lang="de-DE" sz="900"/>
            </a:lvl4pPr>
            <a:lvl5pPr eaLnBrk="1" latinLnBrk="0" hangingPunct="1">
              <a:buFontTx/>
              <a:buNone/>
              <a:defRPr kumimoji="0" lang="de-DE" sz="9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de-DE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 lang="de-DE"/>
              <a:pPr/>
              <a:t>24.03.2022</a:t>
            </a:fld>
            <a:endParaRPr kumimoji="0"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de-DE" sz="2800"/>
            </a:lvl1pPr>
            <a:extLst/>
          </a:lstStyle>
          <a:p>
            <a:pPr algn="ctr"/>
            <a:fld id="{8F82E0A0-C266-4798-8C8F-B9F91E9DA37E}" type="slidenum">
              <a:rPr kumimoji="0" lang="de-DE" sz="28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de-DE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de-DE"/>
              <a:pPr/>
              <a:t>24.03.2022</a:t>
            </a:fld>
            <a:endParaRPr kumimoji="0" lang="de-DE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de-DE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de-DE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de-DE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 sz="1400" b="1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de-DE" smtClean="0"/>
              <a:t>Titelmasterformat durch Klicken bearbeiten</a:t>
            </a:r>
            <a:endParaRPr kumimoji="0"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de-DE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de-DE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de-DE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de-DE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de-DE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de-DE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4211960" y="1482080"/>
            <a:ext cx="4932040" cy="2313806"/>
          </a:xfrm>
        </p:spPr>
        <p:txBody>
          <a:bodyPr>
            <a:normAutofit/>
          </a:bodyPr>
          <a:lstStyle>
            <a:extLst/>
          </a:lstStyle>
          <a:p>
            <a:r>
              <a:rPr lang="de-DE" dirty="0" err="1" smtClean="0"/>
              <a:t>Fellhaar</a:t>
            </a:r>
            <a:r>
              <a:rPr lang="de-DE" dirty="0" smtClean="0"/>
              <a:t>,  Rassekaninchen</a:t>
            </a:r>
            <a:endParaRPr lang="de-DE" dirty="0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>
            <a:extLst/>
          </a:lstStyle>
          <a:p>
            <a:r>
              <a:rPr lang="de-DE" dirty="0" smtClean="0"/>
              <a:t>Norbert </a:t>
            </a:r>
            <a:r>
              <a:rPr lang="de-DE" dirty="0" err="1" smtClean="0"/>
              <a:t>Bissa</a:t>
            </a:r>
            <a:r>
              <a:rPr lang="de-DE" dirty="0" smtClean="0"/>
              <a:t> 03.2022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5937" y="4587974"/>
            <a:ext cx="1617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Standard 2018</a:t>
            </a:r>
            <a:endParaRPr lang="de-DE" dirty="0"/>
          </a:p>
        </p:txBody>
      </p:sp>
      <p:pic>
        <p:nvPicPr>
          <p:cNvPr id="9" name="Grafik 8" descr="Deckbla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11510"/>
            <a:ext cx="3744416" cy="3374459"/>
          </a:xfrm>
          <a:prstGeom prst="rect">
            <a:avLst/>
          </a:prstGeom>
        </p:spPr>
      </p:pic>
      <p:pic>
        <p:nvPicPr>
          <p:cNvPr id="6" name="Grafik 5" descr="Deckblat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25915"/>
            <a:ext cx="3744416" cy="3374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r>
              <a:rPr lang="de-DE" sz="9600" dirty="0" smtClean="0"/>
              <a:t>4.1 Normalhaar</a:t>
            </a:r>
            <a:endParaRPr lang="de-DE" dirty="0" smtClean="0"/>
          </a:p>
          <a:p>
            <a:pPr lvl="0"/>
            <a:r>
              <a:rPr lang="de-DE" dirty="0" smtClean="0"/>
              <a:t>Der Hauptwert besteht in der Dichte der feinen und gekräuselten Unterhaare und der Elastizität.</a:t>
            </a:r>
          </a:p>
          <a:p>
            <a:pPr lvl="0"/>
            <a:r>
              <a:rPr lang="de-DE" dirty="0" smtClean="0"/>
              <a:t>Dichte und Struktur sind abhängig von der Menge der Deck- und </a:t>
            </a:r>
            <a:r>
              <a:rPr lang="de-DE" dirty="0" err="1" smtClean="0"/>
              <a:t>Grannenhaare</a:t>
            </a:r>
            <a:r>
              <a:rPr lang="de-DE" dirty="0" smtClean="0"/>
              <a:t>, sowie von ihrer Stärke und Elastizität.</a:t>
            </a:r>
          </a:p>
          <a:p>
            <a:pPr lvl="0"/>
            <a:r>
              <a:rPr lang="de-DE" dirty="0" smtClean="0"/>
              <a:t>Das Deckhaar überragt das Unterhaar und soll über den ganzen Körper gleichmäßig verteilt sein.</a:t>
            </a:r>
          </a:p>
          <a:p>
            <a:pPr lvl="0"/>
            <a:r>
              <a:rPr lang="de-DE" dirty="0" smtClean="0"/>
              <a:t>Im Nacken keil ist es weniger intensiv oder nicht vorhanden-</a:t>
            </a:r>
          </a:p>
          <a:p>
            <a:pPr lvl="0"/>
            <a:r>
              <a:rPr lang="de-DE" dirty="0" smtClean="0"/>
              <a:t>Wesentlichen Einfluss auf die Struktur der Behaarung hat auch das </a:t>
            </a:r>
            <a:r>
              <a:rPr lang="de-DE" dirty="0" err="1" smtClean="0"/>
              <a:t>Grannenhaar</a:t>
            </a:r>
            <a:r>
              <a:rPr lang="de-DE" dirty="0" smtClean="0"/>
              <a:t> welche das Deckhaar überragt. </a:t>
            </a:r>
          </a:p>
          <a:p>
            <a:pPr lvl="0"/>
            <a:r>
              <a:rPr lang="de-DE" dirty="0" smtClean="0"/>
              <a:t>Bei einzelnen Normalhaarrassen können die Verteilung, die Länge, der Überstand und die Stärke des </a:t>
            </a:r>
            <a:r>
              <a:rPr lang="de-DE" dirty="0" err="1" smtClean="0"/>
              <a:t>Grannenhaares</a:t>
            </a:r>
            <a:r>
              <a:rPr lang="de-DE" dirty="0" smtClean="0"/>
              <a:t> unterschiedlich sein.</a:t>
            </a:r>
          </a:p>
          <a:p>
            <a:pPr lvl="0"/>
            <a:r>
              <a:rPr lang="de-DE" dirty="0" smtClean="0"/>
              <a:t>Ein mittellanges Normalhaarfell hat einen Richtwert von 3 cm und kann nach Größenrahmen der Rasse variieren.</a:t>
            </a:r>
          </a:p>
          <a:p>
            <a:pPr lvl="0"/>
            <a:r>
              <a:rPr lang="de-DE" dirty="0" smtClean="0"/>
              <a:t>Für die Anforderung der Haarlänge ist das Deckhaar entscheidend.</a:t>
            </a:r>
          </a:p>
          <a:p>
            <a:pPr lvl="0"/>
            <a:r>
              <a:rPr lang="de-DE" dirty="0" smtClean="0"/>
              <a:t>Die Länge wird nicht gemessen, sondern geschätzt (bei stärkeren Abweichungen messen).</a:t>
            </a:r>
          </a:p>
          <a:p>
            <a:pPr lvl="0"/>
            <a:r>
              <a:rPr lang="de-DE" dirty="0" smtClean="0"/>
              <a:t>Zwischen Fellhaarlänge der einzelnen Normalhaarrassen und der </a:t>
            </a:r>
            <a:r>
              <a:rPr lang="de-DE" dirty="0" err="1" smtClean="0"/>
              <a:t>Körpermasse</a:t>
            </a:r>
            <a:r>
              <a:rPr lang="de-DE" dirty="0" smtClean="0"/>
              <a:t> gibt es einen Zusammenhang, jedoch sind rassespezifische Abweichungen zu beachten.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/>
              <a:t>4.1 </a:t>
            </a:r>
            <a:r>
              <a:rPr lang="de-DE" sz="3200" dirty="0" smtClean="0"/>
              <a:t>Normalhaar – Stärke und Längen</a:t>
            </a:r>
            <a:endParaRPr lang="de-DE" sz="32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539552" y="1203598"/>
            <a:ext cx="7994848" cy="3667471"/>
          </a:xfrm>
        </p:spPr>
        <p:txBody>
          <a:bodyPr>
            <a:normAutofit/>
          </a:bodyPr>
          <a:lstStyle/>
          <a:p>
            <a:pPr lvl="0"/>
            <a:endParaRPr lang="de-DE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5589"/>
            <a:ext cx="7848872" cy="28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pPr marL="0" lvl="0" indent="0"/>
            <a:r>
              <a:rPr lang="de-DE" sz="3200" dirty="0"/>
              <a:t>4.1 </a:t>
            </a:r>
            <a:r>
              <a:rPr lang="de-DE" sz="3200" dirty="0" smtClean="0"/>
              <a:t>Haarfehler </a:t>
            </a:r>
            <a:endParaRPr lang="de-DE" sz="32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539552" y="1203598"/>
            <a:ext cx="7994848" cy="3667471"/>
          </a:xfrm>
        </p:spPr>
        <p:txBody>
          <a:bodyPr>
            <a:normAutofit/>
          </a:bodyPr>
          <a:lstStyle/>
          <a:p>
            <a:pPr lvl="0"/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23672"/>
            <a:ext cx="6122640" cy="36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4.1 Beispiele</a:t>
            </a:r>
            <a:endParaRPr lang="de-DE" sz="32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7613"/>
            <a:ext cx="7632848" cy="3654639"/>
          </a:xfrm>
        </p:spPr>
      </p:pic>
    </p:spTree>
    <p:extLst>
      <p:ext uri="{BB962C8B-B14F-4D97-AF65-F5344CB8AC3E}">
        <p14:creationId xmlns:p14="http://schemas.microsoft.com/office/powerpoint/2010/main" val="42599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/>
              <a:t>4.1 Beispiele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7614"/>
            <a:ext cx="4680520" cy="3678561"/>
          </a:xfrm>
        </p:spPr>
      </p:pic>
    </p:spTree>
    <p:extLst>
      <p:ext uri="{BB962C8B-B14F-4D97-AF65-F5344CB8AC3E}">
        <p14:creationId xmlns:p14="http://schemas.microsoft.com/office/powerpoint/2010/main" val="4720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/>
              <a:t>4.1.1 Unsere Widderkaninchen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8138864" cy="3268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DW</a:t>
            </a:r>
            <a:endParaRPr lang="de-DE" sz="2400" dirty="0"/>
          </a:p>
          <a:p>
            <a:pPr lvl="0"/>
            <a:r>
              <a:rPr lang="de-DE" sz="1200" dirty="0"/>
              <a:t>Besitzt ein dichtes Unterhaar und ist mit einer gut entwickelten, nicht zu harten </a:t>
            </a:r>
            <a:r>
              <a:rPr lang="de-DE" sz="1200" dirty="0" err="1"/>
              <a:t>Begrannung</a:t>
            </a:r>
            <a:r>
              <a:rPr lang="de-DE" sz="1200" dirty="0"/>
              <a:t> versehen.</a:t>
            </a:r>
          </a:p>
          <a:p>
            <a:pPr lvl="0"/>
            <a:r>
              <a:rPr lang="de-DE" sz="1200" dirty="0"/>
              <a:t>Die Haarlänge beträgt etwa 4 cm, die </a:t>
            </a:r>
            <a:r>
              <a:rPr lang="de-DE" sz="1200" dirty="0" smtClean="0"/>
              <a:t>Behänge </a:t>
            </a:r>
            <a:r>
              <a:rPr lang="de-DE" sz="1200" dirty="0"/>
              <a:t>sind gut behaart.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43758"/>
            <a:ext cx="3448992" cy="23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/>
              <a:t>4.1.1 Unsere Widderkaninchen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8282880" cy="3268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MW</a:t>
            </a:r>
            <a:endParaRPr lang="de-DE" sz="1200" dirty="0"/>
          </a:p>
          <a:p>
            <a:pPr lvl="0"/>
            <a:r>
              <a:rPr lang="de-DE" sz="1200" dirty="0"/>
              <a:t>Das </a:t>
            </a:r>
            <a:r>
              <a:rPr lang="de-DE" sz="1200" dirty="0" err="1"/>
              <a:t>Fellhaar</a:t>
            </a:r>
            <a:r>
              <a:rPr lang="de-DE" sz="1200" dirty="0"/>
              <a:t> ist dicht, gut und gleichmäßig begrannt und besitzt eine Länge von etwa 3 cm.</a:t>
            </a:r>
          </a:p>
          <a:p>
            <a:pPr lvl="0"/>
            <a:r>
              <a:rPr lang="de-DE" sz="1200" dirty="0"/>
              <a:t>Auch hier sind die Behänge gut behaart</a:t>
            </a:r>
            <a:r>
              <a:rPr lang="de-DE" sz="1200" dirty="0" smtClean="0"/>
              <a:t>.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355726"/>
            <a:ext cx="3668193" cy="27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/>
              <a:t>4.1.1 Unsere Widderkaninchen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8066856" cy="326862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de-DE" sz="2400" dirty="0" smtClean="0"/>
              <a:t>EW</a:t>
            </a:r>
            <a:endParaRPr lang="de-DE" sz="2400" dirty="0"/>
          </a:p>
          <a:p>
            <a:pPr lvl="0"/>
            <a:r>
              <a:rPr lang="de-DE" sz="1200" dirty="0"/>
              <a:t>Das </a:t>
            </a:r>
            <a:r>
              <a:rPr lang="de-DE" sz="1200" dirty="0" err="1"/>
              <a:t>Fellhaar</a:t>
            </a:r>
            <a:r>
              <a:rPr lang="de-DE" sz="1200" dirty="0"/>
              <a:t> ist kürzer und feiner als bei dem DW.</a:t>
            </a:r>
          </a:p>
          <a:p>
            <a:pPr lvl="0"/>
            <a:r>
              <a:rPr lang="de-DE" sz="1200" dirty="0"/>
              <a:t>Es wird ein dichtes Fell mit einer gut entwickelten und nicht zu harten </a:t>
            </a:r>
            <a:r>
              <a:rPr lang="de-DE" sz="1200" dirty="0" err="1"/>
              <a:t>Begrannung</a:t>
            </a:r>
            <a:r>
              <a:rPr lang="de-DE" sz="1200" dirty="0"/>
              <a:t> angestrebt.</a:t>
            </a:r>
          </a:p>
          <a:p>
            <a:pPr lvl="0"/>
            <a:r>
              <a:rPr lang="de-DE" sz="1200" dirty="0"/>
              <a:t>Auch hier sind die Behänge gut behaart</a:t>
            </a:r>
            <a:r>
              <a:rPr lang="de-DE" sz="1200" dirty="0" smtClean="0"/>
              <a:t>.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859782"/>
            <a:ext cx="2838822" cy="21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/>
              <a:t>4.1.1 Unsere Widderkaninchen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7994848" cy="326862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de-DE" sz="2400" dirty="0" err="1" smtClean="0"/>
              <a:t>DklW</a:t>
            </a:r>
            <a:endParaRPr lang="de-DE" sz="2400" dirty="0"/>
          </a:p>
          <a:p>
            <a:pPr lvl="0"/>
            <a:r>
              <a:rPr lang="de-DE" sz="1200" dirty="0"/>
              <a:t>Das </a:t>
            </a:r>
            <a:r>
              <a:rPr lang="de-DE" sz="1200" dirty="0" err="1"/>
              <a:t>Fellhaar</a:t>
            </a:r>
            <a:r>
              <a:rPr lang="de-DE" sz="1200" dirty="0"/>
              <a:t> besitzt ein sehr dichtes Unterhaar und eine gute, gleichmäßige, nicht zu harte </a:t>
            </a:r>
            <a:r>
              <a:rPr lang="de-DE" sz="1200" dirty="0" err="1"/>
              <a:t>Begrannung</a:t>
            </a:r>
            <a:r>
              <a:rPr lang="de-DE" sz="1200" dirty="0"/>
              <a:t>.</a:t>
            </a:r>
          </a:p>
          <a:p>
            <a:pPr lvl="0"/>
            <a:r>
              <a:rPr lang="de-DE" sz="1200" dirty="0"/>
              <a:t>Das Haar ist mittellang ( 3 cm).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94051"/>
            <a:ext cx="4176464" cy="28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4.1.1 </a:t>
            </a:r>
            <a:r>
              <a:rPr lang="de-DE" sz="3200" dirty="0"/>
              <a:t>Unsere Widderkaninchen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8354888" cy="326862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de-DE" sz="2400" dirty="0" err="1" smtClean="0"/>
              <a:t>ZwW</a:t>
            </a:r>
            <a:endParaRPr lang="de-DE" sz="2400" dirty="0"/>
          </a:p>
          <a:p>
            <a:pPr lvl="0"/>
            <a:r>
              <a:rPr lang="de-DE" sz="1200" dirty="0"/>
              <a:t>Das </a:t>
            </a:r>
            <a:r>
              <a:rPr lang="de-DE" sz="1200" dirty="0" err="1"/>
              <a:t>Fellhaar</a:t>
            </a:r>
            <a:r>
              <a:rPr lang="de-DE" sz="1200" dirty="0"/>
              <a:t> ist entsprechend dem Größenrahmen der Zwergwidder verhältnismäßig kurz.</a:t>
            </a:r>
          </a:p>
          <a:p>
            <a:pPr lvl="0"/>
            <a:r>
              <a:rPr lang="de-DE" sz="1200" dirty="0"/>
              <a:t>Es ist dicht im Unterhaar, von feiner Struktur und zeichnet sich durch eine feine gleichmäßige </a:t>
            </a:r>
            <a:r>
              <a:rPr lang="de-DE" sz="1200" dirty="0" err="1"/>
              <a:t>Begrannung</a:t>
            </a:r>
            <a:r>
              <a:rPr lang="de-DE" sz="1200" dirty="0"/>
              <a:t> aus. Behänge sind gut behaart.</a:t>
            </a:r>
          </a:p>
          <a:p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55726"/>
            <a:ext cx="3442224" cy="27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1560" y="267494"/>
            <a:ext cx="8153400" cy="6458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de-DE" dirty="0" smtClean="0"/>
              <a:t>1. Allgemeine Infos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120094" y="1491630"/>
            <a:ext cx="8640960" cy="252028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de-DE" sz="2000" dirty="0" smtClean="0"/>
              <a:t>nach ZDRK-Standard 2018 bewertet in der Position 3</a:t>
            </a:r>
          </a:p>
          <a:p>
            <a:r>
              <a:rPr lang="de-DE" sz="2000" dirty="0"/>
              <a:t>oft entscheidend bei der Vergabe von </a:t>
            </a:r>
            <a:r>
              <a:rPr lang="de-DE" sz="2000" dirty="0" smtClean="0"/>
              <a:t>Siegern</a:t>
            </a:r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r>
              <a:rPr lang="de-DE" sz="2400" b="1" dirty="0" smtClean="0"/>
              <a:t>Die Bewertung der Position </a:t>
            </a:r>
            <a:r>
              <a:rPr lang="de-DE" sz="2400" b="1" dirty="0" err="1" smtClean="0"/>
              <a:t>Fellhaar</a:t>
            </a:r>
            <a:r>
              <a:rPr lang="de-DE" sz="2400" b="1" dirty="0" smtClean="0"/>
              <a:t> Unterscheidung in vier Gruppen</a:t>
            </a:r>
          </a:p>
          <a:p>
            <a:pPr marL="0" lvl="0" indent="0">
              <a:buNone/>
            </a:pPr>
            <a:r>
              <a:rPr lang="de-DE" sz="2000" dirty="0" smtClean="0"/>
              <a:t> 1. Normalhaarrassen (Abteilungen I, II, III, und IV)</a:t>
            </a:r>
          </a:p>
          <a:p>
            <a:pPr marL="0" lvl="0" indent="0">
              <a:buNone/>
            </a:pPr>
            <a:r>
              <a:rPr lang="de-DE" sz="2000" dirty="0" smtClean="0"/>
              <a:t> 2. Haarstrukturrassen </a:t>
            </a:r>
            <a:r>
              <a:rPr lang="de-DE" sz="2000" dirty="0"/>
              <a:t>( Satin Abteilung V)</a:t>
            </a:r>
          </a:p>
          <a:p>
            <a:pPr marL="0" indent="0">
              <a:buNone/>
            </a:pPr>
            <a:r>
              <a:rPr lang="de-DE" sz="2000" dirty="0"/>
              <a:t> </a:t>
            </a:r>
            <a:r>
              <a:rPr lang="de-DE" sz="2000" dirty="0" smtClean="0"/>
              <a:t>3. Kurzhaarrassen   </a:t>
            </a:r>
            <a:r>
              <a:rPr lang="de-DE" sz="2000" dirty="0"/>
              <a:t>( Abteilung VI)</a:t>
            </a:r>
          </a:p>
          <a:p>
            <a:pPr marL="0" indent="0">
              <a:buNone/>
            </a:pPr>
            <a:r>
              <a:rPr lang="de-DE" sz="2000" dirty="0" smtClean="0"/>
              <a:t> </a:t>
            </a:r>
            <a:r>
              <a:rPr lang="de-DE" sz="2000" dirty="0"/>
              <a:t>4. </a:t>
            </a:r>
            <a:r>
              <a:rPr lang="de-DE" sz="2000" dirty="0" smtClean="0"/>
              <a:t>Langhaarrassen </a:t>
            </a:r>
            <a:r>
              <a:rPr lang="de-DE" sz="2000" dirty="0"/>
              <a:t>( Abteilung VII) </a:t>
            </a:r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de-DE" sz="5100" dirty="0" smtClean="0"/>
              <a:t>4.2 </a:t>
            </a:r>
            <a:r>
              <a:rPr lang="de-DE" sz="5100" dirty="0"/>
              <a:t>Haarstrukturrassen ( Satin, Abteilung V)</a:t>
            </a:r>
          </a:p>
          <a:p>
            <a:pPr lvl="0"/>
            <a:r>
              <a:rPr lang="de-DE" dirty="0"/>
              <a:t>Der </a:t>
            </a:r>
            <a:r>
              <a:rPr lang="de-DE" dirty="0" err="1"/>
              <a:t>Fellwert</a:t>
            </a:r>
            <a:r>
              <a:rPr lang="de-DE" dirty="0"/>
              <a:t> der Satinkaninchen wird im Prinzip in gleicher Weise wie Normalhaar bewertet, wobei die spezifischen Eigenschaften des Satinfelles zu berücksichtigen sind.</a:t>
            </a:r>
          </a:p>
          <a:p>
            <a:pPr lvl="0"/>
            <a:r>
              <a:rPr lang="de-DE" dirty="0"/>
              <a:t>Die Behaarung ist geschmeidig weich aber von guter Elastizität und sehr dicht.</a:t>
            </a:r>
          </a:p>
          <a:p>
            <a:pPr lvl="0"/>
            <a:r>
              <a:rPr lang="de-DE" dirty="0"/>
              <a:t>Hinsichtlich Unterhaar und Dichte gleiche Anforderungen wie Normalhaar.</a:t>
            </a:r>
          </a:p>
          <a:p>
            <a:pPr lvl="0"/>
            <a:r>
              <a:rPr lang="de-DE" dirty="0"/>
              <a:t>Für Beurteilung Deckhaar und </a:t>
            </a:r>
            <a:r>
              <a:rPr lang="de-DE" dirty="0" err="1"/>
              <a:t>Grannenhaar</a:t>
            </a:r>
            <a:r>
              <a:rPr lang="de-DE" dirty="0"/>
              <a:t> gelten infolge der Verdünnung des Haarschaftes andere Anforderungen.</a:t>
            </a:r>
          </a:p>
          <a:p>
            <a:pPr lvl="0"/>
            <a:r>
              <a:rPr lang="de-DE" dirty="0"/>
              <a:t>Deckhaar soll gleichmäßig sein und nach Beschaffenheit beurteilt werden.</a:t>
            </a:r>
          </a:p>
          <a:p>
            <a:pPr lvl="0"/>
            <a:r>
              <a:rPr lang="de-DE" dirty="0"/>
              <a:t>Deckhaar ist deutlich feiner.</a:t>
            </a:r>
          </a:p>
          <a:p>
            <a:pPr lvl="0"/>
            <a:r>
              <a:rPr lang="de-DE" dirty="0"/>
              <a:t>Auch das </a:t>
            </a:r>
            <a:r>
              <a:rPr lang="de-DE" dirty="0" err="1"/>
              <a:t>Grannenhaar</a:t>
            </a:r>
            <a:r>
              <a:rPr lang="de-DE" dirty="0"/>
              <a:t> ist feiner als bei Normalhaarrassen.</a:t>
            </a:r>
          </a:p>
          <a:p>
            <a:pPr lvl="0"/>
            <a:r>
              <a:rPr lang="de-DE" dirty="0"/>
              <a:t>Dies bewirkt den Seidenglanz.</a:t>
            </a:r>
          </a:p>
          <a:p>
            <a:pPr lvl="0"/>
            <a:r>
              <a:rPr lang="de-DE" dirty="0"/>
              <a:t>Das </a:t>
            </a:r>
            <a:r>
              <a:rPr lang="de-DE" dirty="0" err="1"/>
              <a:t>Fellhaar</a:t>
            </a:r>
            <a:r>
              <a:rPr lang="de-DE" dirty="0"/>
              <a:t> ist nicht, mit Ausnahme des Unterhaares, gekräuselt und frei von Lockenbildung.</a:t>
            </a:r>
          </a:p>
          <a:p>
            <a:pPr lvl="0"/>
            <a:r>
              <a:rPr lang="de-DE" dirty="0"/>
              <a:t>Fehler ähnlich der Normalhaarrassen, aber </a:t>
            </a:r>
            <a:r>
              <a:rPr lang="de-DE" dirty="0" err="1"/>
              <a:t>z,b</a:t>
            </a:r>
            <a:r>
              <a:rPr lang="de-DE" dirty="0"/>
              <a:t> schwerer Fehler bei grober </a:t>
            </a:r>
            <a:r>
              <a:rPr lang="de-DE" dirty="0" err="1"/>
              <a:t>Begrannung</a:t>
            </a:r>
            <a:r>
              <a:rPr lang="de-DE" dirty="0"/>
              <a:t>.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87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de-DE" sz="5100" dirty="0" smtClean="0"/>
              <a:t>4.3</a:t>
            </a:r>
            <a:r>
              <a:rPr lang="de-DE" sz="3200" dirty="0" smtClean="0"/>
              <a:t> </a:t>
            </a:r>
            <a:r>
              <a:rPr lang="de-DE" sz="4400" dirty="0"/>
              <a:t>Kurzhaarrassen ( Rexe, Abteilung VI)</a:t>
            </a:r>
          </a:p>
          <a:p>
            <a:pPr lvl="0"/>
            <a:r>
              <a:rPr lang="de-DE" sz="3200" dirty="0" err="1"/>
              <a:t>Fellwert</a:t>
            </a:r>
            <a:r>
              <a:rPr lang="de-DE" sz="3200" dirty="0"/>
              <a:t> wird beurteilt wie bei Normalhaarrassen, wobei auch spezifische Rasseeigenschaften zu berücksichtigen sind.</a:t>
            </a:r>
          </a:p>
          <a:p>
            <a:pPr lvl="0"/>
            <a:r>
              <a:rPr lang="de-DE" sz="3200" dirty="0" err="1"/>
              <a:t>Fellhaar</a:t>
            </a:r>
            <a:r>
              <a:rPr lang="de-DE" sz="3200" dirty="0"/>
              <a:t> steht senkrecht auf dem Haarboden</a:t>
            </a:r>
          </a:p>
          <a:p>
            <a:pPr lvl="0"/>
            <a:r>
              <a:rPr lang="de-DE" sz="3200" dirty="0"/>
              <a:t>Unterhaar ist sehr dicht</a:t>
            </a:r>
          </a:p>
          <a:p>
            <a:pPr lvl="0"/>
            <a:r>
              <a:rPr lang="de-DE" sz="3200" dirty="0"/>
              <a:t>Deckhaar ist ebenfalls sehr dicht und überragt das Unterhaar kaum.</a:t>
            </a:r>
          </a:p>
          <a:p>
            <a:pPr lvl="0"/>
            <a:r>
              <a:rPr lang="de-DE" sz="3200" dirty="0"/>
              <a:t>Die feinen, nicht gekräuselten </a:t>
            </a:r>
            <a:r>
              <a:rPr lang="de-DE" sz="3200" dirty="0" err="1"/>
              <a:t>Grannenhaare</a:t>
            </a:r>
            <a:r>
              <a:rPr lang="de-DE" sz="3200" dirty="0"/>
              <a:t> sollen in gleicher Höhe abgrenzen, wobei die </a:t>
            </a:r>
            <a:r>
              <a:rPr lang="de-DE" sz="3200" dirty="0" err="1"/>
              <a:t>Grannenspitzen</a:t>
            </a:r>
            <a:r>
              <a:rPr lang="de-DE" sz="3200" dirty="0"/>
              <a:t> das Deckhaar höchstens 1 mm überragen dürfen.</a:t>
            </a:r>
          </a:p>
          <a:p>
            <a:pPr lvl="0"/>
            <a:r>
              <a:rPr lang="de-DE" sz="3200" dirty="0"/>
              <a:t>Infolge sehr feiner </a:t>
            </a:r>
            <a:r>
              <a:rPr lang="de-DE" sz="3200" dirty="0" err="1"/>
              <a:t>Begrannung</a:t>
            </a:r>
            <a:r>
              <a:rPr lang="de-DE" sz="3200" dirty="0"/>
              <a:t> fühlt sich das </a:t>
            </a:r>
            <a:r>
              <a:rPr lang="de-DE" sz="3200" dirty="0" err="1"/>
              <a:t>Fellhaar</a:t>
            </a:r>
            <a:r>
              <a:rPr lang="de-DE" sz="3200" dirty="0"/>
              <a:t> weich und samtig an.</a:t>
            </a:r>
          </a:p>
          <a:p>
            <a:pPr lvl="0"/>
            <a:r>
              <a:rPr lang="de-DE" sz="3200" dirty="0"/>
              <a:t>Fehler ähnlich wie Normalhaarrassen</a:t>
            </a:r>
          </a:p>
          <a:p>
            <a:pPr lvl="0"/>
            <a:r>
              <a:rPr lang="de-DE" sz="3200" dirty="0"/>
              <a:t>Gänzlich fehlende Spürhaare = schwerer Fehler</a:t>
            </a:r>
          </a:p>
          <a:p>
            <a:pPr lvl="0"/>
            <a:r>
              <a:rPr lang="de-DE" sz="3200" dirty="0"/>
              <a:t>Eine starke Lockenbildung bewirkt ebenfalls den Ausschluss</a:t>
            </a:r>
            <a:r>
              <a:rPr lang="de-DE" sz="3200" dirty="0" smtClean="0"/>
              <a:t>.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0766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/>
          </a:bodyPr>
          <a:lstStyle/>
          <a:p>
            <a:pPr lvl="0"/>
            <a:r>
              <a:rPr lang="de-DE" sz="2400" dirty="0" smtClean="0"/>
              <a:t>4.4 Langhaarrassen </a:t>
            </a:r>
            <a:r>
              <a:rPr lang="de-DE" sz="2400" dirty="0"/>
              <a:t>( Abteilung VII )</a:t>
            </a:r>
          </a:p>
          <a:p>
            <a:pPr lvl="0"/>
            <a:r>
              <a:rPr lang="de-DE" sz="1900" dirty="0" smtClean="0"/>
              <a:t>Angora</a:t>
            </a:r>
          </a:p>
          <a:p>
            <a:pPr lvl="0"/>
            <a:r>
              <a:rPr lang="de-DE" sz="1900" dirty="0" smtClean="0"/>
              <a:t>Genter Bartkaninchen</a:t>
            </a:r>
          </a:p>
          <a:p>
            <a:pPr lvl="0"/>
            <a:r>
              <a:rPr lang="de-DE" sz="1900" dirty="0" smtClean="0"/>
              <a:t>Fuchskaninchen</a:t>
            </a:r>
          </a:p>
          <a:p>
            <a:pPr lvl="0"/>
            <a:r>
              <a:rPr lang="de-DE" sz="1900" dirty="0" err="1" smtClean="0"/>
              <a:t>Jamora</a:t>
            </a:r>
            <a:endParaRPr lang="de-DE" sz="1900" dirty="0" smtClean="0"/>
          </a:p>
          <a:p>
            <a:pPr lvl="0"/>
            <a:r>
              <a:rPr lang="de-DE" sz="1900" dirty="0" smtClean="0"/>
              <a:t>Löwenköpfchen </a:t>
            </a:r>
          </a:p>
          <a:p>
            <a:pPr lvl="0"/>
            <a:r>
              <a:rPr lang="de-DE" sz="1900" dirty="0" smtClean="0"/>
              <a:t>Zwergfuchskaninchen </a:t>
            </a:r>
            <a:r>
              <a:rPr lang="de-DE" sz="1900" dirty="0"/>
              <a:t>sowie Neuzüchtungen, wenn sie zur Anerkennung kommen, gehören in diese </a:t>
            </a:r>
            <a:r>
              <a:rPr lang="de-DE" sz="1900" dirty="0" smtClean="0"/>
              <a:t>Abteilung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29565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/>
          </a:bodyPr>
          <a:lstStyle/>
          <a:p>
            <a:pPr lvl="0"/>
            <a:r>
              <a:rPr lang="de-DE" sz="2400" dirty="0" smtClean="0"/>
              <a:t>4.4.1 Langhaarrassen Angora</a:t>
            </a:r>
          </a:p>
          <a:p>
            <a:pPr lvl="0"/>
            <a:r>
              <a:rPr lang="de-DE" sz="2000" dirty="0"/>
              <a:t>Im Gegensatz zu übrigen Fellhaarrassen besitzt das Angora ein Wollvlies, welches am ganzen Körper ( Rücken, Seiten, Brust und Bauch ) gleichmäßig stark entwickelt und frei von Filz sein soll.</a:t>
            </a:r>
          </a:p>
          <a:p>
            <a:pPr lvl="0"/>
            <a:r>
              <a:rPr lang="de-DE" sz="2000" dirty="0"/>
              <a:t>Vlies besteht aus Mischwolle mit drei verschiedenen Haararten.</a:t>
            </a:r>
          </a:p>
          <a:p>
            <a:pPr lvl="0"/>
            <a:r>
              <a:rPr lang="de-DE" sz="2000" dirty="0"/>
              <a:t>Sie gehen ineinander über und sind nicht scharf abgegrenzt.</a:t>
            </a:r>
          </a:p>
        </p:txBody>
      </p:sp>
    </p:spTree>
    <p:extLst>
      <p:ext uri="{BB962C8B-B14F-4D97-AF65-F5344CB8AC3E}">
        <p14:creationId xmlns:p14="http://schemas.microsoft.com/office/powerpoint/2010/main" val="37988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de-DE" sz="2800" dirty="0" smtClean="0"/>
              <a:t>4.4.1 Langhaarrassen Angora</a:t>
            </a:r>
          </a:p>
          <a:p>
            <a:pPr lvl="0"/>
            <a:r>
              <a:rPr lang="de-DE" sz="2000" dirty="0"/>
              <a:t>Im Gegensatz zu übrigen Fellhaarrassen besitzt das Angora ein Wollvlies, welches am ganzen Körper ( Rücken, Seiten, Brust und Bauch ) gleichmäßig stark entwickelt und frei von Filz sein soll.</a:t>
            </a:r>
          </a:p>
          <a:p>
            <a:pPr lvl="0"/>
            <a:r>
              <a:rPr lang="de-DE" sz="2000" dirty="0"/>
              <a:t>Vlies besteht aus Mischwolle mit drei verschiedenen Haararten.</a:t>
            </a:r>
          </a:p>
          <a:p>
            <a:pPr lvl="0"/>
            <a:r>
              <a:rPr lang="de-DE" sz="2000" dirty="0"/>
              <a:t>Sie gehen ineinander über und sind nicht scharf </a:t>
            </a:r>
            <a:r>
              <a:rPr lang="de-DE" sz="2000" dirty="0" smtClean="0"/>
              <a:t>abgegrenzt.</a:t>
            </a:r>
          </a:p>
          <a:p>
            <a:pPr marL="0" lvl="0" indent="0">
              <a:buNone/>
            </a:pPr>
            <a:r>
              <a:rPr lang="de-DE" sz="2400" dirty="0" smtClean="0"/>
              <a:t>Unterwollhaar</a:t>
            </a:r>
            <a:endParaRPr lang="de-DE" sz="2400" dirty="0"/>
          </a:p>
          <a:p>
            <a:pPr lvl="0"/>
            <a:r>
              <a:rPr lang="de-DE" sz="2000" dirty="0"/>
              <a:t>Muss stark vorherrschen und besteht aus fein gekräuselten, weichen Wollhaar, welches sich durch gutes Längenwachstum auszeichnen soll.</a:t>
            </a:r>
          </a:p>
          <a:p>
            <a:pPr lvl="0"/>
            <a:r>
              <a:rPr lang="de-DE" sz="2000" dirty="0"/>
              <a:t>Gewünscht wird ein mittelfeines, gleichmäßiges Wollhaar, welches regelmäßig und kurz gewellt ist und einen seidigen Glanz besitzt.</a:t>
            </a:r>
          </a:p>
          <a:p>
            <a:pPr marL="0" indent="0">
              <a:buNone/>
            </a:pPr>
            <a:r>
              <a:rPr lang="de-DE" sz="2400" dirty="0" smtClean="0"/>
              <a:t>Deckhaarflaum </a:t>
            </a:r>
          </a:p>
          <a:p>
            <a:r>
              <a:rPr lang="de-DE" sz="2000" dirty="0" smtClean="0"/>
              <a:t>Er </a:t>
            </a:r>
            <a:r>
              <a:rPr lang="de-DE" sz="2000" dirty="0"/>
              <a:t>ist länger und </a:t>
            </a:r>
            <a:r>
              <a:rPr lang="de-DE" sz="2000" dirty="0" smtClean="0"/>
              <a:t>gröber </a:t>
            </a:r>
            <a:r>
              <a:rPr lang="de-DE" sz="2000" dirty="0"/>
              <a:t>gewellt und endet in einer feinen, </a:t>
            </a:r>
            <a:r>
              <a:rPr lang="de-DE" sz="2000" dirty="0" err="1"/>
              <a:t>grannenartigen</a:t>
            </a:r>
            <a:r>
              <a:rPr lang="de-DE" sz="2000" dirty="0"/>
              <a:t> Spitze</a:t>
            </a:r>
          </a:p>
          <a:p>
            <a:pPr lvl="0"/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189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de-DE" sz="2600" dirty="0" smtClean="0"/>
              <a:t>4.4.1 Langhaarrassen Angora</a:t>
            </a:r>
          </a:p>
          <a:p>
            <a:pPr marL="0" indent="0">
              <a:buNone/>
            </a:pPr>
            <a:r>
              <a:rPr lang="de-DE" sz="2200" dirty="0"/>
              <a:t>Das </a:t>
            </a:r>
            <a:r>
              <a:rPr lang="de-DE" sz="2200" dirty="0" err="1"/>
              <a:t>Grannenhaar</a:t>
            </a:r>
            <a:endParaRPr lang="de-DE" sz="2200" dirty="0"/>
          </a:p>
          <a:p>
            <a:pPr lvl="0"/>
            <a:r>
              <a:rPr lang="de-DE" sz="1800" dirty="0"/>
              <a:t>Überragt als etwas stärkeres, gerade durchgehendes Haar das Wollvlies.</a:t>
            </a:r>
          </a:p>
          <a:p>
            <a:pPr lvl="0"/>
            <a:r>
              <a:rPr lang="de-DE" sz="1800" dirty="0" err="1"/>
              <a:t>Grannenspitze</a:t>
            </a:r>
            <a:r>
              <a:rPr lang="de-DE" sz="1800" dirty="0"/>
              <a:t> ist kräftig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 </a:t>
            </a:r>
          </a:p>
          <a:p>
            <a:pPr lvl="0"/>
            <a:r>
              <a:rPr lang="de-DE" sz="1800" dirty="0"/>
              <a:t>Der Wert der Angorawolle wird durch die Dichte des Unterwollhaares in Verbindung mit einem gut ausgebildetem Deckhaarflaum und dem an Länge überragenden, stärkeren </a:t>
            </a:r>
            <a:r>
              <a:rPr lang="de-DE" sz="1800" dirty="0" err="1"/>
              <a:t>Grannenhaar</a:t>
            </a:r>
            <a:r>
              <a:rPr lang="de-DE" sz="1800" dirty="0"/>
              <a:t> bestimmt.</a:t>
            </a:r>
          </a:p>
          <a:p>
            <a:pPr lvl="0"/>
            <a:r>
              <a:rPr lang="de-DE" sz="1800" dirty="0"/>
              <a:t>Wolllänge beträgt mindestens 6 cm.</a:t>
            </a:r>
          </a:p>
          <a:p>
            <a:pPr lvl="0"/>
            <a:r>
              <a:rPr lang="de-DE" sz="1800" dirty="0"/>
              <a:t>Mindestlänge bei Ausstellungstieren 3,5 cm.</a:t>
            </a:r>
          </a:p>
          <a:p>
            <a:pPr lvl="0"/>
            <a:r>
              <a:rPr lang="de-DE" sz="1800" dirty="0"/>
              <a:t>Tiere müssen alle 90 Tage geschoren werden.</a:t>
            </a:r>
          </a:p>
        </p:txBody>
      </p:sp>
    </p:spTree>
    <p:extLst>
      <p:ext uri="{BB962C8B-B14F-4D97-AF65-F5344CB8AC3E}">
        <p14:creationId xmlns:p14="http://schemas.microsoft.com/office/powerpoint/2010/main" val="13978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/>
          </a:bodyPr>
          <a:lstStyle/>
          <a:p>
            <a:pPr lvl="0"/>
            <a:r>
              <a:rPr lang="de-DE" sz="2400" dirty="0" smtClean="0"/>
              <a:t>4.4.2 Fuchs- </a:t>
            </a:r>
            <a:r>
              <a:rPr lang="de-DE" sz="2400" dirty="0"/>
              <a:t>und Zwergfuchskaninchen, </a:t>
            </a:r>
            <a:r>
              <a:rPr lang="de-DE" sz="2400" dirty="0" err="1"/>
              <a:t>Jamora</a:t>
            </a:r>
            <a:endParaRPr lang="de-DE" sz="2400" dirty="0"/>
          </a:p>
          <a:p>
            <a:pPr lvl="0"/>
            <a:r>
              <a:rPr lang="de-DE" sz="1900" dirty="0"/>
              <a:t>Im Gegensatz zum Angora hat das Fuchskaninchen reichlich Deck- und </a:t>
            </a:r>
            <a:r>
              <a:rPr lang="de-DE" sz="1900" dirty="0" err="1"/>
              <a:t>Grannenhaare</a:t>
            </a:r>
            <a:r>
              <a:rPr lang="de-DE" sz="1900" dirty="0"/>
              <a:t>.</a:t>
            </a:r>
          </a:p>
          <a:p>
            <a:pPr lvl="0"/>
            <a:r>
              <a:rPr lang="de-DE" sz="1900" dirty="0"/>
              <a:t>Es besitzt kein Wollvlies.</a:t>
            </a:r>
          </a:p>
          <a:p>
            <a:pPr lvl="0"/>
            <a:r>
              <a:rPr lang="de-DE" sz="1900" dirty="0"/>
              <a:t>Dies ist bei Dichte, Struktur und Reifezustand zu beachten und entsprechend der Haarlänge ( 5-6 cm ) zu bewerten.</a:t>
            </a:r>
          </a:p>
        </p:txBody>
      </p:sp>
    </p:spTree>
    <p:extLst>
      <p:ext uri="{BB962C8B-B14F-4D97-AF65-F5344CB8AC3E}">
        <p14:creationId xmlns:p14="http://schemas.microsoft.com/office/powerpoint/2010/main" val="29165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748464" cy="100584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4. Beurteilung </a:t>
            </a:r>
            <a:r>
              <a:rPr lang="de-DE" sz="3200" dirty="0"/>
              <a:t>des Fellhaares der vier Gruppen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7994848" cy="3667471"/>
          </a:xfrm>
        </p:spPr>
        <p:txBody>
          <a:bodyPr>
            <a:normAutofit/>
          </a:bodyPr>
          <a:lstStyle/>
          <a:p>
            <a:pPr lvl="0"/>
            <a:r>
              <a:rPr lang="de-DE" sz="2400" dirty="0" smtClean="0"/>
              <a:t>4.4.3 Genter </a:t>
            </a:r>
            <a:r>
              <a:rPr lang="de-DE" sz="2400" dirty="0"/>
              <a:t>Bartkaninchen und Löwenköpfchen</a:t>
            </a:r>
          </a:p>
          <a:p>
            <a:pPr lvl="0"/>
            <a:r>
              <a:rPr lang="de-DE" sz="1800" dirty="0"/>
              <a:t>Die Besonderheit bei diesen Rassen sind die Gegensätze zwischen normal und langhaarigen Bereichen.</a:t>
            </a:r>
          </a:p>
          <a:p>
            <a:pPr lvl="0"/>
            <a:r>
              <a:rPr lang="de-DE" sz="1800" dirty="0"/>
              <a:t>Langhaar befindet sich nur an bestimmten Köperteilen wie zum Beispiel Kopf, Nacken, Schenkel und oder Flanken und wird in bestimmten Rassepositionen bewertet.</a:t>
            </a:r>
          </a:p>
          <a:p>
            <a:pPr lvl="0"/>
            <a:r>
              <a:rPr lang="de-DE" sz="1800" dirty="0"/>
              <a:t>Rest des Körpers ist Normalhaar und nur dies wird in der Position 3 </a:t>
            </a:r>
            <a:r>
              <a:rPr lang="de-DE" sz="1800" dirty="0" err="1"/>
              <a:t>Fellhaar</a:t>
            </a:r>
            <a:r>
              <a:rPr lang="de-DE" sz="1800" dirty="0"/>
              <a:t> bewertet.</a:t>
            </a:r>
          </a:p>
        </p:txBody>
      </p:sp>
    </p:spTree>
    <p:extLst>
      <p:ext uri="{BB962C8B-B14F-4D97-AF65-F5344CB8AC3E}">
        <p14:creationId xmlns:p14="http://schemas.microsoft.com/office/powerpoint/2010/main" val="127267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53400" cy="100584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5. Schlusswort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395536" y="1352550"/>
            <a:ext cx="8568952" cy="3595463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 smtClean="0"/>
              <a:t>Liebe Zuchtfreunde,</a:t>
            </a:r>
            <a:endParaRPr lang="de-DE" dirty="0" smtClean="0"/>
          </a:p>
          <a:p>
            <a:r>
              <a:rPr lang="de-DE" b="1" dirty="0" smtClean="0"/>
              <a:t>Ich hoffe, dass ich euch die Besonderheiten des Fellhaares unserer Kaninchen rüber bringen konnte.</a:t>
            </a:r>
            <a:endParaRPr lang="de-DE" dirty="0" smtClean="0"/>
          </a:p>
          <a:p>
            <a:r>
              <a:rPr lang="de-DE" b="1" dirty="0" smtClean="0"/>
              <a:t>Der Vortrag ist an den Standard 2018 angepasst.</a:t>
            </a:r>
            <a:endParaRPr lang="de-DE" dirty="0" smtClean="0"/>
          </a:p>
          <a:p>
            <a:r>
              <a:rPr lang="de-DE" b="1" dirty="0" smtClean="0"/>
              <a:t>Im Anschluss wollen wir am lebenden Tier das gesagte demonstrieren.</a:t>
            </a:r>
            <a:endParaRPr lang="de-DE" dirty="0" smtClean="0"/>
          </a:p>
          <a:p>
            <a:r>
              <a:rPr lang="de-DE" b="1" dirty="0" smtClean="0"/>
              <a:t>Ich danke Euch für die Aufmerksamkeit.</a:t>
            </a:r>
            <a:endParaRPr lang="de-DE" dirty="0" smtClean="0"/>
          </a:p>
          <a:p>
            <a:r>
              <a:rPr lang="de-DE" b="1" dirty="0" smtClean="0"/>
              <a:t>Eurer Zuchtwart!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extLst/>
          </a:lstStyle>
          <a:p>
            <a:r>
              <a:rPr lang="de-DE" dirty="0" smtClean="0"/>
              <a:t>Norbert </a:t>
            </a:r>
            <a:r>
              <a:rPr lang="de-DE" dirty="0" err="1" smtClean="0"/>
              <a:t>Bissa</a:t>
            </a:r>
            <a:r>
              <a:rPr lang="de-DE" smtClean="0"/>
              <a:t> 03.2022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idx="1"/>
          </p:nvPr>
        </p:nvSpPr>
        <p:spPr>
          <a:solidFill>
            <a:schemeClr val="bg2"/>
          </a:solidFill>
        </p:spPr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5544616" cy="344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153400" cy="645800"/>
          </a:xfrm>
        </p:spPr>
        <p:txBody>
          <a:bodyPr>
            <a:normAutofit/>
          </a:bodyPr>
          <a:lstStyle>
            <a:extLst/>
          </a:lstStyle>
          <a:p>
            <a:r>
              <a:rPr lang="de-DE" sz="3200" dirty="0" smtClean="0"/>
              <a:t>2. </a:t>
            </a:r>
            <a:r>
              <a:rPr lang="de-DE" sz="3200" dirty="0"/>
              <a:t>Bewertung des </a:t>
            </a:r>
            <a:r>
              <a:rPr lang="de-DE" sz="3200" dirty="0" smtClean="0"/>
              <a:t>Fellhaars </a:t>
            </a:r>
            <a:r>
              <a:rPr lang="de-DE" sz="3200" dirty="0"/>
              <a:t>nach fünf </a:t>
            </a:r>
            <a:r>
              <a:rPr lang="de-DE" sz="3200" dirty="0" smtClean="0"/>
              <a:t>Faktoren</a:t>
            </a:r>
            <a:endParaRPr lang="de-DE" sz="32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179512" y="1707654"/>
            <a:ext cx="8280920" cy="3024336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de-DE" sz="1400" dirty="0" smtClean="0"/>
              <a:t>Die </a:t>
            </a:r>
            <a:r>
              <a:rPr lang="de-DE" sz="1400" b="1" dirty="0"/>
              <a:t>Länge des Deckhaares</a:t>
            </a:r>
            <a:r>
              <a:rPr lang="de-DE" sz="1400" dirty="0"/>
              <a:t>, gemessen an der Länge und bezogen auf die rassespezifischen Merkmale ( in Zweifelsfällen sollte gemessen werden und dies dokumentiert werden) </a:t>
            </a:r>
          </a:p>
          <a:p>
            <a:pPr lvl="0"/>
            <a:r>
              <a:rPr lang="de-DE" sz="1400" dirty="0"/>
              <a:t>Die </a:t>
            </a:r>
            <a:r>
              <a:rPr lang="de-DE" sz="1400" b="1" dirty="0"/>
              <a:t>Dichte der Behaarung</a:t>
            </a:r>
            <a:r>
              <a:rPr lang="de-DE" sz="1400" dirty="0"/>
              <a:t>, gemessen an der Dichte der Unterhaare und ebenfalls bezogen auf die rassespezifischen Anforderungen. Es gibt dicht, sehr dicht und äußerst dicht.</a:t>
            </a:r>
          </a:p>
          <a:p>
            <a:pPr lvl="0"/>
            <a:r>
              <a:rPr lang="de-DE" sz="1400" dirty="0"/>
              <a:t>Die </a:t>
            </a:r>
            <a:r>
              <a:rPr lang="de-DE" sz="1400" b="1" dirty="0"/>
              <a:t>Struktur der Behaarung </a:t>
            </a:r>
            <a:r>
              <a:rPr lang="de-DE" sz="1400" dirty="0"/>
              <a:t>, bezogen auf das Zusammenspiel von </a:t>
            </a:r>
            <a:r>
              <a:rPr lang="de-DE" sz="1400" dirty="0" err="1"/>
              <a:t>Grannenhaar</a:t>
            </a:r>
            <a:r>
              <a:rPr lang="de-DE" sz="1400" dirty="0"/>
              <a:t>, Deckhaar und Unterhaar.</a:t>
            </a:r>
          </a:p>
          <a:p>
            <a:pPr lvl="0"/>
            <a:r>
              <a:rPr lang="de-DE" sz="1400" dirty="0"/>
              <a:t>Die </a:t>
            </a:r>
            <a:r>
              <a:rPr lang="de-DE" sz="1400" b="1" dirty="0"/>
              <a:t>Elastizität des Fellhaares</a:t>
            </a:r>
            <a:r>
              <a:rPr lang="de-DE" sz="1400" dirty="0"/>
              <a:t>, ist die Eigenschaft nach dem Gegenstreichen in seine Ausgangslage zurückzukehren.</a:t>
            </a:r>
          </a:p>
          <a:p>
            <a:pPr lvl="0"/>
            <a:r>
              <a:rPr lang="de-DE" sz="1400" dirty="0"/>
              <a:t>Der </a:t>
            </a:r>
            <a:r>
              <a:rPr lang="de-DE" sz="1400" b="1" dirty="0"/>
              <a:t>Reifezustand</a:t>
            </a:r>
            <a:r>
              <a:rPr lang="de-DE" sz="1400" dirty="0"/>
              <a:t>  wird bezogen auf den regelmäßigen Haarwechsel</a:t>
            </a:r>
            <a:r>
              <a:rPr lang="de-DE" sz="1400" dirty="0" smtClean="0"/>
              <a:t>.</a:t>
            </a:r>
            <a:endParaRPr lang="de-DE" sz="2000" dirty="0" smtClean="0"/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153400" cy="645800"/>
          </a:xfrm>
        </p:spPr>
        <p:txBody>
          <a:bodyPr>
            <a:normAutofit/>
          </a:bodyPr>
          <a:lstStyle>
            <a:extLst/>
          </a:lstStyle>
          <a:p>
            <a:r>
              <a:rPr lang="de-DE" sz="3200" dirty="0" smtClean="0"/>
              <a:t>2. </a:t>
            </a:r>
            <a:r>
              <a:rPr lang="de-DE" sz="3200" dirty="0"/>
              <a:t>Bewertung des </a:t>
            </a:r>
            <a:r>
              <a:rPr lang="de-DE" sz="3200" dirty="0" smtClean="0"/>
              <a:t>Fellhaars </a:t>
            </a:r>
            <a:r>
              <a:rPr lang="de-DE" sz="3200" dirty="0"/>
              <a:t>nach fünf </a:t>
            </a:r>
            <a:r>
              <a:rPr lang="de-DE" sz="3200" dirty="0" smtClean="0"/>
              <a:t>Faktoren</a:t>
            </a:r>
            <a:endParaRPr lang="de-DE" sz="32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179512" y="1707654"/>
            <a:ext cx="8280920" cy="3024336"/>
          </a:xfrm>
        </p:spPr>
        <p:txBody>
          <a:bodyPr>
            <a:normAutofit fontScale="85000" lnSpcReduction="20000"/>
          </a:bodyPr>
          <a:lstStyle>
            <a:extLst/>
          </a:lstStyle>
          <a:p>
            <a:pPr lvl="0"/>
            <a:r>
              <a:rPr lang="de-DE" sz="2000" dirty="0" smtClean="0"/>
              <a:t>Die </a:t>
            </a:r>
            <a:r>
              <a:rPr lang="de-DE" sz="2000" dirty="0"/>
              <a:t>Beschaffenheit und Struktur der Behaarung sind bei allen vier Gruppen ( Normalhaar-Langhaar) verschieden.</a:t>
            </a:r>
          </a:p>
          <a:p>
            <a:pPr lvl="0"/>
            <a:r>
              <a:rPr lang="de-DE" sz="2000" dirty="0"/>
              <a:t>Innerhalb der Gruppen gibt es deutlich rassespezifische Unterschiede in Länge und Struktur.</a:t>
            </a:r>
          </a:p>
          <a:p>
            <a:pPr lvl="0"/>
            <a:r>
              <a:rPr lang="de-DE" sz="2000" dirty="0"/>
              <a:t>Bei allen Rassen ist eine dichte Behaarung anzustreben ( 1/20 und nach oben oder unten).</a:t>
            </a:r>
          </a:p>
          <a:p>
            <a:pPr lvl="0"/>
            <a:r>
              <a:rPr lang="de-DE" sz="2000" dirty="0"/>
              <a:t>Ohren bei allen Rassen sind gut behaart.</a:t>
            </a:r>
          </a:p>
          <a:p>
            <a:pPr lvl="0"/>
            <a:r>
              <a:rPr lang="de-DE" sz="2000" dirty="0"/>
              <a:t>Zweimal jährlich Haarwechsel</a:t>
            </a:r>
          </a:p>
          <a:p>
            <a:pPr lvl="0"/>
            <a:r>
              <a:rPr lang="de-DE" sz="2000" dirty="0"/>
              <a:t>Haarerneuerung ist jahreszeitlich gesteuert.</a:t>
            </a:r>
          </a:p>
          <a:p>
            <a:pPr lvl="0"/>
            <a:r>
              <a:rPr lang="de-DE" sz="2000" dirty="0"/>
              <a:t>Die Ausbildung des Sommerfelles dauert länger als das Winterfell.</a:t>
            </a:r>
          </a:p>
          <a:p>
            <a:pPr lvl="0"/>
            <a:r>
              <a:rPr lang="de-DE" sz="2000" dirty="0"/>
              <a:t>Die Haare sind Produkte der Oberhaut.</a:t>
            </a:r>
          </a:p>
          <a:p>
            <a:pPr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190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3. </a:t>
            </a:r>
            <a:r>
              <a:rPr lang="de-DE" dirty="0"/>
              <a:t>Haararten und deren </a:t>
            </a:r>
            <a:r>
              <a:rPr lang="de-DE" dirty="0" smtClean="0"/>
              <a:t>Merkmale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323528" y="1347614"/>
            <a:ext cx="5256584" cy="3268624"/>
          </a:xfrm>
        </p:spPr>
        <p:txBody>
          <a:bodyPr/>
          <a:lstStyle/>
          <a:p>
            <a:r>
              <a:rPr lang="de-DE" sz="2800" dirty="0" smtClean="0"/>
              <a:t>1. Unterhaar</a:t>
            </a:r>
          </a:p>
          <a:p>
            <a:r>
              <a:rPr lang="de-DE" sz="2800" dirty="0" smtClean="0"/>
              <a:t>2. Deckhaar</a:t>
            </a:r>
          </a:p>
          <a:p>
            <a:r>
              <a:rPr lang="de-DE" sz="2800" dirty="0" smtClean="0"/>
              <a:t>3. </a:t>
            </a:r>
            <a:r>
              <a:rPr lang="de-DE" sz="2800" dirty="0" err="1" smtClean="0"/>
              <a:t>Grannenhaar</a:t>
            </a:r>
            <a:endParaRPr lang="de-DE" sz="2800" dirty="0" smtClean="0"/>
          </a:p>
          <a:p>
            <a:r>
              <a:rPr lang="de-DE" sz="2800" dirty="0" smtClean="0"/>
              <a:t>4. Zustand </a:t>
            </a:r>
            <a:r>
              <a:rPr lang="de-DE" sz="2800" dirty="0" err="1" smtClean="0"/>
              <a:t>Fellhaar</a:t>
            </a:r>
            <a:endParaRPr lang="de-DE" sz="2800" dirty="0" smtClean="0"/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</a:t>
            </a:r>
            <a:r>
              <a:rPr lang="de-DE" dirty="0"/>
              <a:t>U</a:t>
            </a:r>
            <a:r>
              <a:rPr lang="de-DE" dirty="0" smtClean="0"/>
              <a:t>nterhaar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79512" y="2067694"/>
            <a:ext cx="8964488" cy="2952328"/>
          </a:xfrm>
        </p:spPr>
        <p:txBody>
          <a:bodyPr>
            <a:normAutofit/>
          </a:bodyPr>
          <a:lstStyle/>
          <a:p>
            <a:pPr lvl="0"/>
            <a:r>
              <a:rPr lang="de-DE" sz="2400" dirty="0"/>
              <a:t>Ist ausschlaggebend für die Gesamtbeurteilung des Felles</a:t>
            </a:r>
          </a:p>
          <a:p>
            <a:pPr lvl="0"/>
            <a:r>
              <a:rPr lang="de-DE" sz="2400" dirty="0"/>
              <a:t>Qualität wird festgestellt durch kräftiges Gegenstreichen mit der flachen Hand </a:t>
            </a:r>
          </a:p>
          <a:p>
            <a:pPr lvl="0"/>
            <a:r>
              <a:rPr lang="de-DE" sz="2400" dirty="0"/>
              <a:t>Bei dichthaarigem Fell ist der Haarboden nur wenig sichtbar.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3.2 Deckhaar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79512" y="1707654"/>
            <a:ext cx="8964488" cy="3240360"/>
          </a:xfrm>
        </p:spPr>
        <p:txBody>
          <a:bodyPr>
            <a:normAutofit/>
          </a:bodyPr>
          <a:lstStyle/>
          <a:p>
            <a:pPr lvl="0"/>
            <a:r>
              <a:rPr lang="de-DE" sz="2400" dirty="0" smtClean="0"/>
              <a:t>Ist </a:t>
            </a:r>
            <a:r>
              <a:rPr lang="de-DE" sz="2400" dirty="0"/>
              <a:t>mit entscheidend für gute Elastizität</a:t>
            </a:r>
          </a:p>
          <a:p>
            <a:pPr lvl="0"/>
            <a:r>
              <a:rPr lang="de-DE" sz="2400" dirty="0"/>
              <a:t>Es ist weder zu grob, noch zu fein bzw. weich</a:t>
            </a:r>
          </a:p>
          <a:p>
            <a:pPr lvl="0"/>
            <a:r>
              <a:rPr lang="de-DE" sz="2400" dirty="0"/>
              <a:t>Zu feines Deckhaar ist weniger erwünscht als gröberes.</a:t>
            </a:r>
          </a:p>
          <a:p>
            <a:pPr lvl="0"/>
            <a:r>
              <a:rPr lang="de-DE" sz="2400" dirty="0"/>
              <a:t>Bei der Bewertung des Deckhaares ist lediglich die Beschaffenheit aber nicht die Farbe zu beurteilen.</a:t>
            </a:r>
          </a:p>
          <a:p>
            <a:pPr lvl="0"/>
            <a:r>
              <a:rPr lang="de-DE" sz="2400" dirty="0"/>
              <a:t>Der Glanz wird durch das Deckhaar bestimmt und ist ebenfalls in entsprechender Farbposition zu bewerten.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3.3 </a:t>
            </a:r>
            <a:r>
              <a:rPr lang="de-DE" dirty="0" err="1" smtClean="0"/>
              <a:t>Grannenhaar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79512" y="1707654"/>
            <a:ext cx="8964488" cy="3240360"/>
          </a:xfrm>
        </p:spPr>
        <p:txBody>
          <a:bodyPr>
            <a:normAutofit lnSpcReduction="10000"/>
          </a:bodyPr>
          <a:lstStyle/>
          <a:p>
            <a:pPr lvl="0"/>
            <a:r>
              <a:rPr lang="de-DE" sz="2400" dirty="0"/>
              <a:t>Ist entscheidend für die gute Elastizität.</a:t>
            </a:r>
          </a:p>
          <a:p>
            <a:pPr lvl="0"/>
            <a:r>
              <a:rPr lang="de-DE" sz="2400" dirty="0"/>
              <a:t>Deutlich überstehende </a:t>
            </a:r>
            <a:r>
              <a:rPr lang="de-DE" sz="2400" dirty="0" err="1"/>
              <a:t>Grannenhaare</a:t>
            </a:r>
            <a:r>
              <a:rPr lang="de-DE" sz="2400" dirty="0"/>
              <a:t> sind bei einigen Rassen erwünscht, bei anderen Rassen unerwünscht.</a:t>
            </a:r>
          </a:p>
          <a:p>
            <a:pPr lvl="0"/>
            <a:r>
              <a:rPr lang="de-DE" sz="2400" dirty="0"/>
              <a:t>Sind bei einigen Rassen bündelweise beisammenstehende </a:t>
            </a:r>
            <a:r>
              <a:rPr lang="de-DE" sz="2400" dirty="0" err="1"/>
              <a:t>Grannenhaare</a:t>
            </a:r>
            <a:r>
              <a:rPr lang="de-DE" sz="2400" dirty="0"/>
              <a:t> das Zuchtziel, so sind es bei anderen Rassen die feine und gleichmäßige </a:t>
            </a:r>
            <a:r>
              <a:rPr lang="de-DE" sz="2400" dirty="0" err="1"/>
              <a:t>Begrannung</a:t>
            </a:r>
            <a:r>
              <a:rPr lang="de-DE" sz="2400" dirty="0"/>
              <a:t>.</a:t>
            </a:r>
          </a:p>
          <a:p>
            <a:r>
              <a:rPr lang="de-DE" sz="2400" dirty="0"/>
              <a:t>Das </a:t>
            </a:r>
            <a:r>
              <a:rPr lang="de-DE" sz="2400" dirty="0" err="1"/>
              <a:t>Grannenhaar</a:t>
            </a:r>
            <a:r>
              <a:rPr lang="de-DE" sz="2400" dirty="0"/>
              <a:t> beeinflusst entscheidend den farblichen </a:t>
            </a:r>
            <a:r>
              <a:rPr lang="de-DE" sz="2400" dirty="0" smtClean="0"/>
              <a:t>Gesamteindruck.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30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3.4 </a:t>
            </a:r>
            <a:r>
              <a:rPr lang="de-DE" dirty="0"/>
              <a:t>Zustand des Fellhaares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79512" y="1707654"/>
            <a:ext cx="8964488" cy="3240360"/>
          </a:xfrm>
        </p:spPr>
        <p:txBody>
          <a:bodyPr>
            <a:normAutofit/>
          </a:bodyPr>
          <a:lstStyle/>
          <a:p>
            <a:pPr lvl="0"/>
            <a:r>
              <a:rPr lang="de-DE" sz="2400" dirty="0"/>
              <a:t>Ideal wenn es ausgehaart ist und keine Kahlstellen hat.</a:t>
            </a:r>
          </a:p>
          <a:p>
            <a:pPr lvl="0"/>
            <a:r>
              <a:rPr lang="de-DE" sz="2400" dirty="0" err="1"/>
              <a:t>Haarungsstellen</a:t>
            </a:r>
            <a:r>
              <a:rPr lang="de-DE" sz="2400" dirty="0"/>
              <a:t> erkennt man an der unterschiedlichen Farbe des alten abgestorbenen und des neu nachgewachsenen Felles.</a:t>
            </a:r>
          </a:p>
          <a:p>
            <a:pPr lvl="0"/>
            <a:r>
              <a:rPr lang="de-DE" sz="2400" dirty="0"/>
              <a:t>Einige lose Haare sind keine </a:t>
            </a:r>
            <a:r>
              <a:rPr lang="de-DE" sz="2400" dirty="0" err="1"/>
              <a:t>Haarung</a:t>
            </a:r>
            <a:r>
              <a:rPr lang="de-DE" sz="2400" dirty="0"/>
              <a:t> nur stärkerer Haarausfall schränkt die Qualität ein.</a:t>
            </a:r>
          </a:p>
          <a:p>
            <a:pPr lvl="0"/>
            <a:r>
              <a:rPr lang="de-DE" sz="2400" dirty="0"/>
              <a:t>Fellqualität an Stellen beurteilen, die von der </a:t>
            </a:r>
            <a:r>
              <a:rPr lang="de-DE" sz="2400" dirty="0" err="1"/>
              <a:t>Haarung</a:t>
            </a:r>
            <a:r>
              <a:rPr lang="de-DE" sz="2400" dirty="0"/>
              <a:t> noch nicht erfasst oder schon fertig sind.</a:t>
            </a:r>
          </a:p>
        </p:txBody>
      </p:sp>
    </p:spTree>
    <p:extLst>
      <p:ext uri="{BB962C8B-B14F-4D97-AF65-F5344CB8AC3E}">
        <p14:creationId xmlns:p14="http://schemas.microsoft.com/office/powerpoint/2010/main" val="31131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1505</Words>
  <Application>Microsoft Office PowerPoint</Application>
  <PresentationFormat>Bildschirmpräsentation (16:9)</PresentationFormat>
  <Paragraphs>171</Paragraphs>
  <Slides>29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Calibri</vt:lpstr>
      <vt:lpstr>Calibri Light</vt:lpstr>
      <vt:lpstr>Wingdings</vt:lpstr>
      <vt:lpstr>Wingdings 2</vt:lpstr>
      <vt:lpstr>Office Theme</vt:lpstr>
      <vt:lpstr>Fellhaar,  Rassekaninchen</vt:lpstr>
      <vt:lpstr>1. Allgemeine Infos</vt:lpstr>
      <vt:lpstr>2. Bewertung des Fellhaars nach fünf Faktoren</vt:lpstr>
      <vt:lpstr>2. Bewertung des Fellhaars nach fünf Faktoren</vt:lpstr>
      <vt:lpstr>3. Haararten und deren Merkmale</vt:lpstr>
      <vt:lpstr>3.1 Unterhaar</vt:lpstr>
      <vt:lpstr>3.2 Deckhaar</vt:lpstr>
      <vt:lpstr>3.3 Grannenhaar</vt:lpstr>
      <vt:lpstr>3.4 Zustand des Fellhaares</vt:lpstr>
      <vt:lpstr>4. Beurteilung des Fellhaares der vier Gruppen</vt:lpstr>
      <vt:lpstr>4.1 Normalhaar – Stärke und Längen</vt:lpstr>
      <vt:lpstr>4.1 Haarfehler </vt:lpstr>
      <vt:lpstr>4.1 Beispiele</vt:lpstr>
      <vt:lpstr>4.1 Beispiele</vt:lpstr>
      <vt:lpstr>4.1.1 Unsere Widderkaninchen</vt:lpstr>
      <vt:lpstr>4.1.1 Unsere Widderkaninchen</vt:lpstr>
      <vt:lpstr>4.1.1 Unsere Widderkaninchen</vt:lpstr>
      <vt:lpstr>4.1.1 Unsere Widderkaninchen</vt:lpstr>
      <vt:lpstr>4.1.1 Unsere Widderkaninchen</vt:lpstr>
      <vt:lpstr>4. Beurteilung des Fellhaares der vier Gruppen</vt:lpstr>
      <vt:lpstr>4. Beurteilung des Fellhaares der vier Gruppen</vt:lpstr>
      <vt:lpstr>4. Beurteilung des Fellhaares der vier Gruppen</vt:lpstr>
      <vt:lpstr>4. Beurteilung des Fellhaares der vier Gruppen</vt:lpstr>
      <vt:lpstr>4. Beurteilung des Fellhaares der vier Gruppen</vt:lpstr>
      <vt:lpstr>4. Beurteilung des Fellhaares der vier Gruppen</vt:lpstr>
      <vt:lpstr>4. Beurteilung des Fellhaares der vier Gruppen</vt:lpstr>
      <vt:lpstr>4. Beurteilung des Fellhaares der vier Gruppen</vt:lpstr>
      <vt:lpstr>5. Schlusswort </vt:lpstr>
      <vt:lpstr>Norbert Bissa 03.2022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2021-06-03T13:29:15Z</dcterms:created>
  <dcterms:modified xsi:type="dcterms:W3CDTF">2022-03-24T08:22:25Z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1031</vt:i4>
  </property>
  <property fmtid="{D5CDD505-2E9C-101B-9397-08002B2CF9AE}" pid="3" name="_Version">
    <vt:lpwstr>12.0.4518</vt:lpwstr>
  </property>
</Properties>
</file>